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84" r:id="rId4"/>
  </p:sldMasterIdLst>
  <p:notesMasterIdLst>
    <p:notesMasterId r:id="rId36"/>
  </p:notesMasterIdLst>
  <p:handoutMasterIdLst>
    <p:handoutMasterId r:id="rId37"/>
  </p:handoutMasterIdLst>
  <p:sldIdLst>
    <p:sldId id="258" r:id="rId5"/>
    <p:sldId id="270" r:id="rId6"/>
    <p:sldId id="277" r:id="rId7"/>
    <p:sldId id="337" r:id="rId8"/>
    <p:sldId id="334" r:id="rId9"/>
    <p:sldId id="279" r:id="rId10"/>
    <p:sldId id="278" r:id="rId11"/>
    <p:sldId id="341" r:id="rId12"/>
    <p:sldId id="326" r:id="rId13"/>
    <p:sldId id="347" r:id="rId14"/>
    <p:sldId id="275" r:id="rId15"/>
    <p:sldId id="351" r:id="rId16"/>
    <p:sldId id="352" r:id="rId17"/>
    <p:sldId id="312" r:id="rId18"/>
    <p:sldId id="345" r:id="rId19"/>
    <p:sldId id="256" r:id="rId20"/>
    <p:sldId id="269" r:id="rId21"/>
    <p:sldId id="257" r:id="rId22"/>
    <p:sldId id="349" r:id="rId23"/>
    <p:sldId id="266" r:id="rId24"/>
    <p:sldId id="259" r:id="rId25"/>
    <p:sldId id="268" r:id="rId26"/>
    <p:sldId id="260" r:id="rId27"/>
    <p:sldId id="267" r:id="rId28"/>
    <p:sldId id="261" r:id="rId29"/>
    <p:sldId id="262" r:id="rId30"/>
    <p:sldId id="263" r:id="rId31"/>
    <p:sldId id="264" r:id="rId32"/>
    <p:sldId id="265" r:id="rId33"/>
    <p:sldId id="350" r:id="rId34"/>
    <p:sldId id="319" r:id="rId3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A879E91-ED8D-41A5-9C35-A39A8A9A012C}">
          <p14:sldIdLst>
            <p14:sldId id="258"/>
            <p14:sldId id="270"/>
            <p14:sldId id="277"/>
            <p14:sldId id="337"/>
            <p14:sldId id="334"/>
            <p14:sldId id="279"/>
            <p14:sldId id="278"/>
            <p14:sldId id="341"/>
            <p14:sldId id="326"/>
            <p14:sldId id="347"/>
            <p14:sldId id="275"/>
            <p14:sldId id="351"/>
            <p14:sldId id="352"/>
            <p14:sldId id="312"/>
            <p14:sldId id="345"/>
            <p14:sldId id="256"/>
            <p14:sldId id="269"/>
            <p14:sldId id="257"/>
            <p14:sldId id="349"/>
            <p14:sldId id="266"/>
            <p14:sldId id="259"/>
            <p14:sldId id="268"/>
            <p14:sldId id="260"/>
            <p14:sldId id="267"/>
            <p14:sldId id="261"/>
            <p14:sldId id="262"/>
            <p14:sldId id="263"/>
            <p14:sldId id="264"/>
            <p14:sldId id="265"/>
            <p14:sldId id="350"/>
            <p14:sldId id="31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C7"/>
    <a:srgbClr val="42AF33"/>
    <a:srgbClr val="2C567A"/>
    <a:srgbClr val="0D1D51"/>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1321BE-4C64-716C-90E7-F9306F9EAB3E}" v="2" dt="2026-08-05T14:40:26.600"/>
    <p1510:client id="{565771DC-399A-6441-E451-754015E683F2}" v="111" dt="2026-08-05T15:35:36.8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834" y="7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solf, Kim - Marion Technical College" userId="S::kim.martsolf@marion.k12.fl.us::9e7f0a09-3c2f-40a5-8851-f49f49ca32af" providerId="AD" clId="Web-{041321BE-4C64-716C-90E7-F9306F9EAB3E}"/>
    <pc:docChg chg="addSld modSection">
      <pc:chgData name="Martsolf, Kim - Marion Technical College" userId="S::kim.martsolf@marion.k12.fl.us::9e7f0a09-3c2f-40a5-8851-f49f49ca32af" providerId="AD" clId="Web-{041321BE-4C64-716C-90E7-F9306F9EAB3E}" dt="2026-08-05T14:40:26.600" v="1"/>
      <pc:docMkLst>
        <pc:docMk/>
      </pc:docMkLst>
      <pc:sldChg chg="add">
        <pc:chgData name="Martsolf, Kim - Marion Technical College" userId="S::kim.martsolf@marion.k12.fl.us::9e7f0a09-3c2f-40a5-8851-f49f49ca32af" providerId="AD" clId="Web-{041321BE-4C64-716C-90E7-F9306F9EAB3E}" dt="2026-08-05T14:40:26.506" v="0"/>
        <pc:sldMkLst>
          <pc:docMk/>
          <pc:sldMk cId="4222853258" sldId="351"/>
        </pc:sldMkLst>
      </pc:sldChg>
      <pc:sldChg chg="add">
        <pc:chgData name="Martsolf, Kim - Marion Technical College" userId="S::kim.martsolf@marion.k12.fl.us::9e7f0a09-3c2f-40a5-8851-f49f49ca32af" providerId="AD" clId="Web-{041321BE-4C64-716C-90E7-F9306F9EAB3E}" dt="2026-08-05T14:40:26.600" v="1"/>
        <pc:sldMkLst>
          <pc:docMk/>
          <pc:sldMk cId="2747596457" sldId="352"/>
        </pc:sldMkLst>
      </pc:sldChg>
    </pc:docChg>
  </pc:docChgLst>
  <pc:docChgLst>
    <pc:chgData name="Martsolf, Kim - Marion Technical College" userId="S::kim.martsolf@marion.k12.fl.us::9e7f0a09-3c2f-40a5-8851-f49f49ca32af" providerId="AD" clId="Web-{565771DC-399A-6441-E451-754015E683F2}"/>
    <pc:docChg chg="modSld">
      <pc:chgData name="Martsolf, Kim - Marion Technical College" userId="S::kim.martsolf@marion.k12.fl.us::9e7f0a09-3c2f-40a5-8851-f49f49ca32af" providerId="AD" clId="Web-{565771DC-399A-6441-E451-754015E683F2}" dt="2026-08-05T15:35:35.398" v="77" actId="20577"/>
      <pc:docMkLst>
        <pc:docMk/>
      </pc:docMkLst>
      <pc:sldChg chg="modSp">
        <pc:chgData name="Martsolf, Kim - Marion Technical College" userId="S::kim.martsolf@marion.k12.fl.us::9e7f0a09-3c2f-40a5-8851-f49f49ca32af" providerId="AD" clId="Web-{565771DC-399A-6441-E451-754015E683F2}" dt="2026-08-05T15:35:35.398" v="77" actId="20577"/>
        <pc:sldMkLst>
          <pc:docMk/>
          <pc:sldMk cId="2928802494" sldId="275"/>
        </pc:sldMkLst>
        <pc:spChg chg="mod">
          <ac:chgData name="Martsolf, Kim - Marion Technical College" userId="S::kim.martsolf@marion.k12.fl.us::9e7f0a09-3c2f-40a5-8851-f49f49ca32af" providerId="AD" clId="Web-{565771DC-399A-6441-E451-754015E683F2}" dt="2026-08-05T15:35:35.398" v="77" actId="20577"/>
          <ac:spMkLst>
            <pc:docMk/>
            <pc:sldMk cId="2928802494" sldId="275"/>
            <ac:spMk id="3" creationId="{1B16007B-C289-490A-AFAC-764D0E1E15EC}"/>
          </ac:spMkLst>
        </pc:spChg>
      </pc:sldChg>
      <pc:sldChg chg="modSp">
        <pc:chgData name="Martsolf, Kim - Marion Technical College" userId="S::kim.martsolf@marion.k12.fl.us::9e7f0a09-3c2f-40a5-8851-f49f49ca32af" providerId="AD" clId="Web-{565771DC-399A-6441-E451-754015E683F2}" dt="2026-08-05T14:48:26.245" v="40" actId="14100"/>
        <pc:sldMkLst>
          <pc:docMk/>
          <pc:sldMk cId="1108506989" sldId="319"/>
        </pc:sldMkLst>
        <pc:spChg chg="mod">
          <ac:chgData name="Martsolf, Kim - Marion Technical College" userId="S::kim.martsolf@marion.k12.fl.us::9e7f0a09-3c2f-40a5-8851-f49f49ca32af" providerId="AD" clId="Web-{565771DC-399A-6441-E451-754015E683F2}" dt="2026-08-05T14:47:18.417" v="19" actId="20577"/>
          <ac:spMkLst>
            <pc:docMk/>
            <pc:sldMk cId="1108506989" sldId="319"/>
            <ac:spMk id="2" creationId="{7E56A4C1-7C71-E185-4B85-AC5718208D8F}"/>
          </ac:spMkLst>
        </pc:spChg>
        <pc:spChg chg="mod">
          <ac:chgData name="Martsolf, Kim - Marion Technical College" userId="S::kim.martsolf@marion.k12.fl.us::9e7f0a09-3c2f-40a5-8851-f49f49ca32af" providerId="AD" clId="Web-{565771DC-399A-6441-E451-754015E683F2}" dt="2026-08-05T14:48:13.011" v="38"/>
          <ac:spMkLst>
            <pc:docMk/>
            <pc:sldMk cId="1108506989" sldId="319"/>
            <ac:spMk id="3" creationId="{00000000-0000-0000-0000-000000000000}"/>
          </ac:spMkLst>
        </pc:spChg>
        <pc:spChg chg="mod">
          <ac:chgData name="Martsolf, Kim - Marion Technical College" userId="S::kim.martsolf@marion.k12.fl.us::9e7f0a09-3c2f-40a5-8851-f49f49ca32af" providerId="AD" clId="Web-{565771DC-399A-6441-E451-754015E683F2}" dt="2026-08-05T14:48:04.042" v="36" actId="20577"/>
          <ac:spMkLst>
            <pc:docMk/>
            <pc:sldMk cId="1108506989" sldId="319"/>
            <ac:spMk id="4" creationId="{00000000-0000-0000-0000-000000000000}"/>
          </ac:spMkLst>
        </pc:spChg>
        <pc:picChg chg="mod">
          <ac:chgData name="Martsolf, Kim - Marion Technical College" userId="S::kim.martsolf@marion.k12.fl.us::9e7f0a09-3c2f-40a5-8851-f49f49ca32af" providerId="AD" clId="Web-{565771DC-399A-6441-E451-754015E683F2}" dt="2026-08-05T14:48:26.245" v="40" actId="14100"/>
          <ac:picMkLst>
            <pc:docMk/>
            <pc:sldMk cId="1108506989" sldId="319"/>
            <ac:picMk id="6" creationId="{5093E5A5-1E49-4DD5-91C8-C4755917F30E}"/>
          </ac:picMkLst>
        </pc:picChg>
      </pc:sldChg>
      <pc:sldChg chg="modSp">
        <pc:chgData name="Martsolf, Kim - Marion Technical College" userId="S::kim.martsolf@marion.k12.fl.us::9e7f0a09-3c2f-40a5-8851-f49f49ca32af" providerId="AD" clId="Web-{565771DC-399A-6441-E451-754015E683F2}" dt="2026-08-05T14:46:30.604" v="1"/>
        <pc:sldMkLst>
          <pc:docMk/>
          <pc:sldMk cId="4101201452" sldId="350"/>
        </pc:sldMkLst>
        <pc:spChg chg="mod">
          <ac:chgData name="Martsolf, Kim - Marion Technical College" userId="S::kim.martsolf@marion.k12.fl.us::9e7f0a09-3c2f-40a5-8851-f49f49ca32af" providerId="AD" clId="Web-{565771DC-399A-6441-E451-754015E683F2}" dt="2026-08-05T14:46:30.604" v="1"/>
          <ac:spMkLst>
            <pc:docMk/>
            <pc:sldMk cId="4101201452" sldId="350"/>
            <ac:spMk id="3" creationId="{9F03597E-89E5-5B6A-630E-6D52069A0F8F}"/>
          </ac:spMkLst>
        </pc:spChg>
        <pc:spChg chg="mod">
          <ac:chgData name="Martsolf, Kim - Marion Technical College" userId="S::kim.martsolf@marion.k12.fl.us::9e7f0a09-3c2f-40a5-8851-f49f49ca32af" providerId="AD" clId="Web-{565771DC-399A-6441-E451-754015E683F2}" dt="2026-08-05T14:46:24.010" v="0"/>
          <ac:spMkLst>
            <pc:docMk/>
            <pc:sldMk cId="4101201452" sldId="350"/>
            <ac:spMk id="4" creationId="{35DD5BF7-5759-6B41-5540-0D6524F869F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9DE493-19D7-4EC9-97C9-5F26233F1106}" type="doc">
      <dgm:prSet loTypeId="urn:microsoft.com/office/officeart/2005/8/layout/hProcess4" loCatId="process" qsTypeId="urn:microsoft.com/office/officeart/2005/8/quickstyle/simple2" qsCatId="simple" csTypeId="urn:microsoft.com/office/officeart/2005/8/colors/accent0_3" csCatId="mainScheme" phldr="1"/>
      <dgm:spPr/>
      <dgm:t>
        <a:bodyPr/>
        <a:lstStyle/>
        <a:p>
          <a:endParaRPr lang="en-US"/>
        </a:p>
      </dgm:t>
    </dgm:pt>
    <dgm:pt modelId="{FB986F71-3126-4196-BD30-74AEDC39A1CA}">
      <dgm:prSet phldrT="[Text]" phldr="0"/>
      <dgm:spPr/>
      <dgm:t>
        <a:bodyPr/>
        <a:lstStyle/>
        <a:p>
          <a:pPr rtl="0"/>
          <a:r>
            <a:rPr lang="en-US">
              <a:latin typeface="Corbel"/>
            </a:rPr>
            <a:t>Educational  Resources</a:t>
          </a:r>
          <a:endParaRPr lang="en-US"/>
        </a:p>
      </dgm:t>
    </dgm:pt>
    <dgm:pt modelId="{9B3CE34A-9B3E-4D5F-94E0-DFBB94FF5A03}" type="parTrans" cxnId="{1423FC72-83C7-4510-8021-28EAEA493E68}">
      <dgm:prSet/>
      <dgm:spPr/>
      <dgm:t>
        <a:bodyPr/>
        <a:lstStyle/>
        <a:p>
          <a:endParaRPr lang="en-US"/>
        </a:p>
      </dgm:t>
    </dgm:pt>
    <dgm:pt modelId="{D0B150DF-3AA4-454C-8652-25880449C422}" type="sibTrans" cxnId="{1423FC72-83C7-4510-8021-28EAEA493E68}">
      <dgm:prSet/>
      <dgm:spPr/>
      <dgm:t>
        <a:bodyPr/>
        <a:lstStyle/>
        <a:p>
          <a:endParaRPr lang="en-US"/>
        </a:p>
      </dgm:t>
    </dgm:pt>
    <dgm:pt modelId="{AB2E8498-CC81-452F-A895-08F3845AA347}">
      <dgm:prSet phldrT="[Text]"/>
      <dgm:spPr/>
      <dgm:t>
        <a:bodyPr/>
        <a:lstStyle/>
        <a:p>
          <a:r>
            <a:rPr lang="en-US"/>
            <a:t>Educational Resource Plan</a:t>
          </a:r>
        </a:p>
      </dgm:t>
    </dgm:pt>
    <dgm:pt modelId="{4C65E2C8-0CBB-4D8C-AD60-6B0105C62B84}" type="parTrans" cxnId="{2D5B3E3B-3EE5-4072-933E-27DF5400591C}">
      <dgm:prSet/>
      <dgm:spPr/>
      <dgm:t>
        <a:bodyPr/>
        <a:lstStyle/>
        <a:p>
          <a:endParaRPr lang="en-US"/>
        </a:p>
      </dgm:t>
    </dgm:pt>
    <dgm:pt modelId="{9A1F3304-AA9E-4FBC-89BA-9095C80E47C9}" type="sibTrans" cxnId="{2D5B3E3B-3EE5-4072-933E-27DF5400591C}">
      <dgm:prSet/>
      <dgm:spPr/>
      <dgm:t>
        <a:bodyPr/>
        <a:lstStyle/>
        <a:p>
          <a:endParaRPr lang="en-US"/>
        </a:p>
      </dgm:t>
    </dgm:pt>
    <dgm:pt modelId="{F6D27D1B-CDCB-481F-B8FA-AB31B2A119DE}">
      <dgm:prSet phldrT="[Text]" phldr="0"/>
      <dgm:spPr/>
      <dgm:t>
        <a:bodyPr/>
        <a:lstStyle/>
        <a:p>
          <a:pPr rtl="0"/>
          <a:r>
            <a:rPr lang="en-US">
              <a:latin typeface="Corbel"/>
            </a:rPr>
            <a:t>Technical Infrasctructure</a:t>
          </a:r>
          <a:endParaRPr lang="en-US"/>
        </a:p>
      </dgm:t>
    </dgm:pt>
    <dgm:pt modelId="{8A7BF306-8E53-4B16-9E7E-A79AE3DF6BE2}" type="parTrans" cxnId="{A63D53AC-541A-4D09-9620-8B1C8D7B91DE}">
      <dgm:prSet/>
      <dgm:spPr/>
      <dgm:t>
        <a:bodyPr/>
        <a:lstStyle/>
        <a:p>
          <a:endParaRPr lang="en-US"/>
        </a:p>
      </dgm:t>
    </dgm:pt>
    <dgm:pt modelId="{7AEB6639-3258-49E8-8B1F-B4A9C61922BE}" type="sibTrans" cxnId="{A63D53AC-541A-4D09-9620-8B1C8D7B91DE}">
      <dgm:prSet/>
      <dgm:spPr/>
      <dgm:t>
        <a:bodyPr/>
        <a:lstStyle/>
        <a:p>
          <a:endParaRPr lang="en-US"/>
        </a:p>
      </dgm:t>
    </dgm:pt>
    <dgm:pt modelId="{0B00F5A8-A0EF-4111-9D86-004317B4F49E}">
      <dgm:prSet phldrT="[Text]"/>
      <dgm:spPr/>
      <dgm:t>
        <a:bodyPr/>
        <a:lstStyle/>
        <a:p>
          <a:r>
            <a:rPr lang="en-US"/>
            <a:t>Privacy, Safety and Security Plan</a:t>
          </a:r>
        </a:p>
      </dgm:t>
    </dgm:pt>
    <dgm:pt modelId="{EC916B99-8D26-4265-B7BE-BB461C68DA5C}" type="parTrans" cxnId="{86F910E7-C9D0-48E5-A3A3-C70127E96FC1}">
      <dgm:prSet/>
      <dgm:spPr/>
      <dgm:t>
        <a:bodyPr/>
        <a:lstStyle/>
        <a:p>
          <a:endParaRPr lang="en-US"/>
        </a:p>
      </dgm:t>
    </dgm:pt>
    <dgm:pt modelId="{CE48C676-980A-4BAC-A3C8-9ABC315DAE51}" type="sibTrans" cxnId="{86F910E7-C9D0-48E5-A3A3-C70127E96FC1}">
      <dgm:prSet/>
      <dgm:spPr/>
      <dgm:t>
        <a:bodyPr/>
        <a:lstStyle/>
        <a:p>
          <a:endParaRPr lang="en-US"/>
        </a:p>
      </dgm:t>
    </dgm:pt>
    <dgm:pt modelId="{58828492-5CEF-4AFE-95CB-5D7E6A18158B}">
      <dgm:prSet phldrT="[Text]"/>
      <dgm:spPr/>
      <dgm:t>
        <a:bodyPr/>
        <a:lstStyle/>
        <a:p>
          <a:pPr rtl="0"/>
          <a:r>
            <a:rPr lang="en-US"/>
            <a:t>Health</a:t>
          </a:r>
          <a:r>
            <a:rPr lang="en-US">
              <a:latin typeface="Corbel"/>
            </a:rPr>
            <a:t> and Safety</a:t>
          </a:r>
          <a:endParaRPr lang="en-US"/>
        </a:p>
      </dgm:t>
    </dgm:pt>
    <dgm:pt modelId="{F664BA43-1B81-496F-A04E-CE4B4A525697}" type="parTrans" cxnId="{ECE9152A-59A8-4A3A-9D34-DB38A074F636}">
      <dgm:prSet/>
      <dgm:spPr/>
      <dgm:t>
        <a:bodyPr/>
        <a:lstStyle/>
        <a:p>
          <a:endParaRPr lang="en-US"/>
        </a:p>
      </dgm:t>
    </dgm:pt>
    <dgm:pt modelId="{2D386477-EC66-449A-8D41-5F8A212C3D8E}" type="sibTrans" cxnId="{ECE9152A-59A8-4A3A-9D34-DB38A074F636}">
      <dgm:prSet/>
      <dgm:spPr/>
      <dgm:t>
        <a:bodyPr/>
        <a:lstStyle/>
        <a:p>
          <a:endParaRPr lang="en-US"/>
        </a:p>
      </dgm:t>
    </dgm:pt>
    <dgm:pt modelId="{68838C34-4D02-49F8-ADD7-BFA90D87B7EA}">
      <dgm:prSet phldrT="[Text]"/>
      <dgm:spPr/>
      <dgm:t>
        <a:bodyPr/>
        <a:lstStyle/>
        <a:p>
          <a:r>
            <a:rPr lang="en-US"/>
            <a:t>Student Health and Safety Plan</a:t>
          </a:r>
        </a:p>
      </dgm:t>
    </dgm:pt>
    <dgm:pt modelId="{F2AD00AD-6A23-4C89-A107-68EF5D1F0B94}" type="parTrans" cxnId="{4143D757-8617-4C89-8322-E3B29A1874AF}">
      <dgm:prSet/>
      <dgm:spPr/>
      <dgm:t>
        <a:bodyPr/>
        <a:lstStyle/>
        <a:p>
          <a:endParaRPr lang="en-US"/>
        </a:p>
      </dgm:t>
    </dgm:pt>
    <dgm:pt modelId="{FFC4FCE7-6F2F-4F91-A74A-7C4C32A81657}" type="sibTrans" cxnId="{4143D757-8617-4C89-8322-E3B29A1874AF}">
      <dgm:prSet/>
      <dgm:spPr/>
      <dgm:t>
        <a:bodyPr/>
        <a:lstStyle/>
        <a:p>
          <a:endParaRPr lang="en-US"/>
        </a:p>
      </dgm:t>
    </dgm:pt>
    <dgm:pt modelId="{3960CFF8-4383-4382-8D6D-F2A00F508E8D}" type="pres">
      <dgm:prSet presAssocID="{0E9DE493-19D7-4EC9-97C9-5F26233F1106}" presName="Name0" presStyleCnt="0">
        <dgm:presLayoutVars>
          <dgm:dir/>
          <dgm:animLvl val="lvl"/>
          <dgm:resizeHandles val="exact"/>
        </dgm:presLayoutVars>
      </dgm:prSet>
      <dgm:spPr/>
    </dgm:pt>
    <dgm:pt modelId="{366CFF54-5C8F-47F9-BFD8-D9AF3EADDA3E}" type="pres">
      <dgm:prSet presAssocID="{0E9DE493-19D7-4EC9-97C9-5F26233F1106}" presName="tSp" presStyleCnt="0"/>
      <dgm:spPr/>
    </dgm:pt>
    <dgm:pt modelId="{13688FBD-4079-41FE-A6A2-B5B0F293E6BF}" type="pres">
      <dgm:prSet presAssocID="{0E9DE493-19D7-4EC9-97C9-5F26233F1106}" presName="bSp" presStyleCnt="0"/>
      <dgm:spPr/>
    </dgm:pt>
    <dgm:pt modelId="{224851B6-C14D-49DE-883B-A13003DA4601}" type="pres">
      <dgm:prSet presAssocID="{0E9DE493-19D7-4EC9-97C9-5F26233F1106}" presName="process" presStyleCnt="0"/>
      <dgm:spPr/>
    </dgm:pt>
    <dgm:pt modelId="{1439717B-283C-48FF-AF62-1990F52B6512}" type="pres">
      <dgm:prSet presAssocID="{FB986F71-3126-4196-BD30-74AEDC39A1CA}" presName="composite1" presStyleCnt="0"/>
      <dgm:spPr/>
    </dgm:pt>
    <dgm:pt modelId="{BCCE6711-D1D8-4B2C-917E-41AB5A6114A8}" type="pres">
      <dgm:prSet presAssocID="{FB986F71-3126-4196-BD30-74AEDC39A1CA}" presName="dummyNode1" presStyleLbl="node1" presStyleIdx="0" presStyleCnt="3"/>
      <dgm:spPr/>
    </dgm:pt>
    <dgm:pt modelId="{96015622-8A46-45CF-A72A-2856B699B374}" type="pres">
      <dgm:prSet presAssocID="{FB986F71-3126-4196-BD30-74AEDC39A1CA}" presName="childNode1" presStyleLbl="bgAcc1" presStyleIdx="0" presStyleCnt="3">
        <dgm:presLayoutVars>
          <dgm:bulletEnabled val="1"/>
        </dgm:presLayoutVars>
      </dgm:prSet>
      <dgm:spPr/>
    </dgm:pt>
    <dgm:pt modelId="{BFE859F2-A9E8-4F95-9161-8EC68F2D30C4}" type="pres">
      <dgm:prSet presAssocID="{FB986F71-3126-4196-BD30-74AEDC39A1CA}" presName="childNode1tx" presStyleLbl="bgAcc1" presStyleIdx="0" presStyleCnt="3">
        <dgm:presLayoutVars>
          <dgm:bulletEnabled val="1"/>
        </dgm:presLayoutVars>
      </dgm:prSet>
      <dgm:spPr/>
    </dgm:pt>
    <dgm:pt modelId="{E18C6CF4-EDEB-4539-A36D-E0355B626199}" type="pres">
      <dgm:prSet presAssocID="{FB986F71-3126-4196-BD30-74AEDC39A1CA}" presName="parentNode1" presStyleLbl="node1" presStyleIdx="0" presStyleCnt="3">
        <dgm:presLayoutVars>
          <dgm:chMax val="1"/>
          <dgm:bulletEnabled val="1"/>
        </dgm:presLayoutVars>
      </dgm:prSet>
      <dgm:spPr/>
    </dgm:pt>
    <dgm:pt modelId="{D9FCD5E9-9E94-4534-BAB4-3DB8EB44E7D0}" type="pres">
      <dgm:prSet presAssocID="{FB986F71-3126-4196-BD30-74AEDC39A1CA}" presName="connSite1" presStyleCnt="0"/>
      <dgm:spPr/>
    </dgm:pt>
    <dgm:pt modelId="{6A63D16E-EEE6-4267-97EA-5AD7D2BC4E84}" type="pres">
      <dgm:prSet presAssocID="{D0B150DF-3AA4-454C-8652-25880449C422}" presName="Name9" presStyleLbl="sibTrans2D1" presStyleIdx="0" presStyleCnt="2"/>
      <dgm:spPr/>
    </dgm:pt>
    <dgm:pt modelId="{59BAED1E-A4FE-4FA3-8716-57917AF47F38}" type="pres">
      <dgm:prSet presAssocID="{F6D27D1B-CDCB-481F-B8FA-AB31B2A119DE}" presName="composite2" presStyleCnt="0"/>
      <dgm:spPr/>
    </dgm:pt>
    <dgm:pt modelId="{5C833856-7FAF-4B27-932C-67C7D08339F2}" type="pres">
      <dgm:prSet presAssocID="{F6D27D1B-CDCB-481F-B8FA-AB31B2A119DE}" presName="dummyNode2" presStyleLbl="node1" presStyleIdx="0" presStyleCnt="3"/>
      <dgm:spPr/>
    </dgm:pt>
    <dgm:pt modelId="{E83793B4-2C5C-4D90-82FA-E5EE4745664D}" type="pres">
      <dgm:prSet presAssocID="{F6D27D1B-CDCB-481F-B8FA-AB31B2A119DE}" presName="childNode2" presStyleLbl="bgAcc1" presStyleIdx="1" presStyleCnt="3">
        <dgm:presLayoutVars>
          <dgm:bulletEnabled val="1"/>
        </dgm:presLayoutVars>
      </dgm:prSet>
      <dgm:spPr/>
    </dgm:pt>
    <dgm:pt modelId="{67FFE978-6FBE-4424-80BE-B9E4B4DD0695}" type="pres">
      <dgm:prSet presAssocID="{F6D27D1B-CDCB-481F-B8FA-AB31B2A119DE}" presName="childNode2tx" presStyleLbl="bgAcc1" presStyleIdx="1" presStyleCnt="3">
        <dgm:presLayoutVars>
          <dgm:bulletEnabled val="1"/>
        </dgm:presLayoutVars>
      </dgm:prSet>
      <dgm:spPr/>
    </dgm:pt>
    <dgm:pt modelId="{029D1FDE-4DD7-4FA5-8C70-0C747477B66C}" type="pres">
      <dgm:prSet presAssocID="{F6D27D1B-CDCB-481F-B8FA-AB31B2A119DE}" presName="parentNode2" presStyleLbl="node1" presStyleIdx="1" presStyleCnt="3">
        <dgm:presLayoutVars>
          <dgm:chMax val="0"/>
          <dgm:bulletEnabled val="1"/>
        </dgm:presLayoutVars>
      </dgm:prSet>
      <dgm:spPr/>
    </dgm:pt>
    <dgm:pt modelId="{C2556EF6-41FF-46C6-8829-911BFA533FFE}" type="pres">
      <dgm:prSet presAssocID="{F6D27D1B-CDCB-481F-B8FA-AB31B2A119DE}" presName="connSite2" presStyleCnt="0"/>
      <dgm:spPr/>
    </dgm:pt>
    <dgm:pt modelId="{DC2A0ADB-DCE3-4BF4-9952-0394865777AC}" type="pres">
      <dgm:prSet presAssocID="{7AEB6639-3258-49E8-8B1F-B4A9C61922BE}" presName="Name18" presStyleLbl="sibTrans2D1" presStyleIdx="1" presStyleCnt="2"/>
      <dgm:spPr/>
    </dgm:pt>
    <dgm:pt modelId="{A874A3A3-A340-4ABC-99B5-7529D4415335}" type="pres">
      <dgm:prSet presAssocID="{58828492-5CEF-4AFE-95CB-5D7E6A18158B}" presName="composite1" presStyleCnt="0"/>
      <dgm:spPr/>
    </dgm:pt>
    <dgm:pt modelId="{14032C0B-60AE-432B-A713-F993D1C4BA8F}" type="pres">
      <dgm:prSet presAssocID="{58828492-5CEF-4AFE-95CB-5D7E6A18158B}" presName="dummyNode1" presStyleLbl="node1" presStyleIdx="1" presStyleCnt="3"/>
      <dgm:spPr/>
    </dgm:pt>
    <dgm:pt modelId="{69C28D3B-E083-42DF-9EA0-916CA12125A9}" type="pres">
      <dgm:prSet presAssocID="{58828492-5CEF-4AFE-95CB-5D7E6A18158B}" presName="childNode1" presStyleLbl="bgAcc1" presStyleIdx="2" presStyleCnt="3">
        <dgm:presLayoutVars>
          <dgm:bulletEnabled val="1"/>
        </dgm:presLayoutVars>
      </dgm:prSet>
      <dgm:spPr/>
    </dgm:pt>
    <dgm:pt modelId="{843715D2-C2C2-41EB-BDA3-21230FBA46DB}" type="pres">
      <dgm:prSet presAssocID="{58828492-5CEF-4AFE-95CB-5D7E6A18158B}" presName="childNode1tx" presStyleLbl="bgAcc1" presStyleIdx="2" presStyleCnt="3">
        <dgm:presLayoutVars>
          <dgm:bulletEnabled val="1"/>
        </dgm:presLayoutVars>
      </dgm:prSet>
      <dgm:spPr/>
    </dgm:pt>
    <dgm:pt modelId="{047F5837-10E2-4FFC-A492-DB8A19EF48CA}" type="pres">
      <dgm:prSet presAssocID="{58828492-5CEF-4AFE-95CB-5D7E6A18158B}" presName="parentNode1" presStyleLbl="node1" presStyleIdx="2" presStyleCnt="3">
        <dgm:presLayoutVars>
          <dgm:chMax val="1"/>
          <dgm:bulletEnabled val="1"/>
        </dgm:presLayoutVars>
      </dgm:prSet>
      <dgm:spPr/>
    </dgm:pt>
    <dgm:pt modelId="{7D6A154D-27BB-4CCE-9250-BCDD2CD5C383}" type="pres">
      <dgm:prSet presAssocID="{58828492-5CEF-4AFE-95CB-5D7E6A18158B}" presName="connSite1" presStyleCnt="0"/>
      <dgm:spPr/>
    </dgm:pt>
  </dgm:ptLst>
  <dgm:cxnLst>
    <dgm:cxn modelId="{1FE4D618-724E-4829-BED3-DAA3C651B769}" type="presOf" srcId="{0B00F5A8-A0EF-4111-9D86-004317B4F49E}" destId="{E83793B4-2C5C-4D90-82FA-E5EE4745664D}" srcOrd="0" destOrd="0" presId="urn:microsoft.com/office/officeart/2005/8/layout/hProcess4"/>
    <dgm:cxn modelId="{A08CE81F-A93E-429F-943D-3B3662A0C042}" type="presOf" srcId="{F6D27D1B-CDCB-481F-B8FA-AB31B2A119DE}" destId="{029D1FDE-4DD7-4FA5-8C70-0C747477B66C}" srcOrd="0" destOrd="0" presId="urn:microsoft.com/office/officeart/2005/8/layout/hProcess4"/>
    <dgm:cxn modelId="{ECE9152A-59A8-4A3A-9D34-DB38A074F636}" srcId="{0E9DE493-19D7-4EC9-97C9-5F26233F1106}" destId="{58828492-5CEF-4AFE-95CB-5D7E6A18158B}" srcOrd="2" destOrd="0" parTransId="{F664BA43-1B81-496F-A04E-CE4B4A525697}" sibTransId="{2D386477-EC66-449A-8D41-5F8A212C3D8E}"/>
    <dgm:cxn modelId="{2D5B3E3B-3EE5-4072-933E-27DF5400591C}" srcId="{FB986F71-3126-4196-BD30-74AEDC39A1CA}" destId="{AB2E8498-CC81-452F-A895-08F3845AA347}" srcOrd="0" destOrd="0" parTransId="{4C65E2C8-0CBB-4D8C-AD60-6B0105C62B84}" sibTransId="{9A1F3304-AA9E-4FBC-89BA-9095C80E47C9}"/>
    <dgm:cxn modelId="{241A4F42-3815-4A3A-A31B-C5E11FFB5E6D}" type="presOf" srcId="{FB986F71-3126-4196-BD30-74AEDC39A1CA}" destId="{E18C6CF4-EDEB-4539-A36D-E0355B626199}" srcOrd="0" destOrd="0" presId="urn:microsoft.com/office/officeart/2005/8/layout/hProcess4"/>
    <dgm:cxn modelId="{402F9D43-6A91-4B87-83A0-426BC9CD76A6}" type="presOf" srcId="{0B00F5A8-A0EF-4111-9D86-004317B4F49E}" destId="{67FFE978-6FBE-4424-80BE-B9E4B4DD0695}" srcOrd="1" destOrd="0" presId="urn:microsoft.com/office/officeart/2005/8/layout/hProcess4"/>
    <dgm:cxn modelId="{1423FC72-83C7-4510-8021-28EAEA493E68}" srcId="{0E9DE493-19D7-4EC9-97C9-5F26233F1106}" destId="{FB986F71-3126-4196-BD30-74AEDC39A1CA}" srcOrd="0" destOrd="0" parTransId="{9B3CE34A-9B3E-4D5F-94E0-DFBB94FF5A03}" sibTransId="{D0B150DF-3AA4-454C-8652-25880449C422}"/>
    <dgm:cxn modelId="{4143D757-8617-4C89-8322-E3B29A1874AF}" srcId="{58828492-5CEF-4AFE-95CB-5D7E6A18158B}" destId="{68838C34-4D02-49F8-ADD7-BFA90D87B7EA}" srcOrd="0" destOrd="0" parTransId="{F2AD00AD-6A23-4C89-A107-68EF5D1F0B94}" sibTransId="{FFC4FCE7-6F2F-4F91-A74A-7C4C32A81657}"/>
    <dgm:cxn modelId="{550EC38B-566A-4081-A7BE-0E49BE02764D}" type="presOf" srcId="{AB2E8498-CC81-452F-A895-08F3845AA347}" destId="{BFE859F2-A9E8-4F95-9161-8EC68F2D30C4}" srcOrd="1" destOrd="0" presId="urn:microsoft.com/office/officeart/2005/8/layout/hProcess4"/>
    <dgm:cxn modelId="{A63D53AC-541A-4D09-9620-8B1C8D7B91DE}" srcId="{0E9DE493-19D7-4EC9-97C9-5F26233F1106}" destId="{F6D27D1B-CDCB-481F-B8FA-AB31B2A119DE}" srcOrd="1" destOrd="0" parTransId="{8A7BF306-8E53-4B16-9E7E-A79AE3DF6BE2}" sibTransId="{7AEB6639-3258-49E8-8B1F-B4A9C61922BE}"/>
    <dgm:cxn modelId="{4E74EABF-20DE-46D5-9BE9-0F84CEAF66AB}" type="presOf" srcId="{D0B150DF-3AA4-454C-8652-25880449C422}" destId="{6A63D16E-EEE6-4267-97EA-5AD7D2BC4E84}" srcOrd="0" destOrd="0" presId="urn:microsoft.com/office/officeart/2005/8/layout/hProcess4"/>
    <dgm:cxn modelId="{95276BC3-D2A9-422F-9390-BED3FD8C7BB0}" type="presOf" srcId="{0E9DE493-19D7-4EC9-97C9-5F26233F1106}" destId="{3960CFF8-4383-4382-8D6D-F2A00F508E8D}" srcOrd="0" destOrd="0" presId="urn:microsoft.com/office/officeart/2005/8/layout/hProcess4"/>
    <dgm:cxn modelId="{90D5F6C6-4E25-4C59-9DF6-6E2B25A59F46}" type="presOf" srcId="{68838C34-4D02-49F8-ADD7-BFA90D87B7EA}" destId="{69C28D3B-E083-42DF-9EA0-916CA12125A9}" srcOrd="0" destOrd="0" presId="urn:microsoft.com/office/officeart/2005/8/layout/hProcess4"/>
    <dgm:cxn modelId="{A507C8D3-A0BB-44E4-82F7-15D18D34238D}" type="presOf" srcId="{68838C34-4D02-49F8-ADD7-BFA90D87B7EA}" destId="{843715D2-C2C2-41EB-BDA3-21230FBA46DB}" srcOrd="1" destOrd="0" presId="urn:microsoft.com/office/officeart/2005/8/layout/hProcess4"/>
    <dgm:cxn modelId="{FA45DADE-266F-4B82-B02F-D2732D8D9F51}" type="presOf" srcId="{58828492-5CEF-4AFE-95CB-5D7E6A18158B}" destId="{047F5837-10E2-4FFC-A492-DB8A19EF48CA}" srcOrd="0" destOrd="0" presId="urn:microsoft.com/office/officeart/2005/8/layout/hProcess4"/>
    <dgm:cxn modelId="{86F910E7-C9D0-48E5-A3A3-C70127E96FC1}" srcId="{F6D27D1B-CDCB-481F-B8FA-AB31B2A119DE}" destId="{0B00F5A8-A0EF-4111-9D86-004317B4F49E}" srcOrd="0" destOrd="0" parTransId="{EC916B99-8D26-4265-B7BE-BB461C68DA5C}" sibTransId="{CE48C676-980A-4BAC-A3C8-9ABC315DAE51}"/>
    <dgm:cxn modelId="{732F9AFA-01BF-4C18-A659-D951BF9FC05D}" type="presOf" srcId="{AB2E8498-CC81-452F-A895-08F3845AA347}" destId="{96015622-8A46-45CF-A72A-2856B699B374}" srcOrd="0" destOrd="0" presId="urn:microsoft.com/office/officeart/2005/8/layout/hProcess4"/>
    <dgm:cxn modelId="{E95209FE-82B0-40EF-AFE6-D8CCCCEA50E1}" type="presOf" srcId="{7AEB6639-3258-49E8-8B1F-B4A9C61922BE}" destId="{DC2A0ADB-DCE3-4BF4-9952-0394865777AC}" srcOrd="0" destOrd="0" presId="urn:microsoft.com/office/officeart/2005/8/layout/hProcess4"/>
    <dgm:cxn modelId="{89F19664-F574-44B4-924E-3D107B743F23}" type="presParOf" srcId="{3960CFF8-4383-4382-8D6D-F2A00F508E8D}" destId="{366CFF54-5C8F-47F9-BFD8-D9AF3EADDA3E}" srcOrd="0" destOrd="0" presId="urn:microsoft.com/office/officeart/2005/8/layout/hProcess4"/>
    <dgm:cxn modelId="{75C41B37-1CBE-4C45-8C4B-850855BD27C4}" type="presParOf" srcId="{3960CFF8-4383-4382-8D6D-F2A00F508E8D}" destId="{13688FBD-4079-41FE-A6A2-B5B0F293E6BF}" srcOrd="1" destOrd="0" presId="urn:microsoft.com/office/officeart/2005/8/layout/hProcess4"/>
    <dgm:cxn modelId="{3AA8FE4E-D0FB-4F4F-9F35-7B6B4E7D5E8D}" type="presParOf" srcId="{3960CFF8-4383-4382-8D6D-F2A00F508E8D}" destId="{224851B6-C14D-49DE-883B-A13003DA4601}" srcOrd="2" destOrd="0" presId="urn:microsoft.com/office/officeart/2005/8/layout/hProcess4"/>
    <dgm:cxn modelId="{A4DAABAE-FB49-4E79-80B0-1264A8E539FF}" type="presParOf" srcId="{224851B6-C14D-49DE-883B-A13003DA4601}" destId="{1439717B-283C-48FF-AF62-1990F52B6512}" srcOrd="0" destOrd="0" presId="urn:microsoft.com/office/officeart/2005/8/layout/hProcess4"/>
    <dgm:cxn modelId="{6FFC75D9-47EB-48FF-90CD-91F117AC22B7}" type="presParOf" srcId="{1439717B-283C-48FF-AF62-1990F52B6512}" destId="{BCCE6711-D1D8-4B2C-917E-41AB5A6114A8}" srcOrd="0" destOrd="0" presId="urn:microsoft.com/office/officeart/2005/8/layout/hProcess4"/>
    <dgm:cxn modelId="{FEE85E3F-72E5-4071-8EA1-3623F81173A1}" type="presParOf" srcId="{1439717B-283C-48FF-AF62-1990F52B6512}" destId="{96015622-8A46-45CF-A72A-2856B699B374}" srcOrd="1" destOrd="0" presId="urn:microsoft.com/office/officeart/2005/8/layout/hProcess4"/>
    <dgm:cxn modelId="{AC4982ED-AD83-45D0-AD2F-455F7901AF9F}" type="presParOf" srcId="{1439717B-283C-48FF-AF62-1990F52B6512}" destId="{BFE859F2-A9E8-4F95-9161-8EC68F2D30C4}" srcOrd="2" destOrd="0" presId="urn:microsoft.com/office/officeart/2005/8/layout/hProcess4"/>
    <dgm:cxn modelId="{565E0706-6737-49AB-A631-19EA6E16791C}" type="presParOf" srcId="{1439717B-283C-48FF-AF62-1990F52B6512}" destId="{E18C6CF4-EDEB-4539-A36D-E0355B626199}" srcOrd="3" destOrd="0" presId="urn:microsoft.com/office/officeart/2005/8/layout/hProcess4"/>
    <dgm:cxn modelId="{0F8395D2-489A-4650-9E19-52FEC57A410B}" type="presParOf" srcId="{1439717B-283C-48FF-AF62-1990F52B6512}" destId="{D9FCD5E9-9E94-4534-BAB4-3DB8EB44E7D0}" srcOrd="4" destOrd="0" presId="urn:microsoft.com/office/officeart/2005/8/layout/hProcess4"/>
    <dgm:cxn modelId="{9204B803-0CC8-4F9E-AC95-C709626A9F47}" type="presParOf" srcId="{224851B6-C14D-49DE-883B-A13003DA4601}" destId="{6A63D16E-EEE6-4267-97EA-5AD7D2BC4E84}" srcOrd="1" destOrd="0" presId="urn:microsoft.com/office/officeart/2005/8/layout/hProcess4"/>
    <dgm:cxn modelId="{DF63E90D-523A-4A3D-8E96-876C4878E690}" type="presParOf" srcId="{224851B6-C14D-49DE-883B-A13003DA4601}" destId="{59BAED1E-A4FE-4FA3-8716-57917AF47F38}" srcOrd="2" destOrd="0" presId="urn:microsoft.com/office/officeart/2005/8/layout/hProcess4"/>
    <dgm:cxn modelId="{ABC2BBAC-ABC6-4828-A656-FF0E45449B5D}" type="presParOf" srcId="{59BAED1E-A4FE-4FA3-8716-57917AF47F38}" destId="{5C833856-7FAF-4B27-932C-67C7D08339F2}" srcOrd="0" destOrd="0" presId="urn:microsoft.com/office/officeart/2005/8/layout/hProcess4"/>
    <dgm:cxn modelId="{57A8C77F-8539-4ED5-8B3E-AA69AEF39063}" type="presParOf" srcId="{59BAED1E-A4FE-4FA3-8716-57917AF47F38}" destId="{E83793B4-2C5C-4D90-82FA-E5EE4745664D}" srcOrd="1" destOrd="0" presId="urn:microsoft.com/office/officeart/2005/8/layout/hProcess4"/>
    <dgm:cxn modelId="{13C487BA-883D-4A71-9789-EB655F6279D7}" type="presParOf" srcId="{59BAED1E-A4FE-4FA3-8716-57917AF47F38}" destId="{67FFE978-6FBE-4424-80BE-B9E4B4DD0695}" srcOrd="2" destOrd="0" presId="urn:microsoft.com/office/officeart/2005/8/layout/hProcess4"/>
    <dgm:cxn modelId="{9DE711C0-DAD0-490A-8F9F-84EFF58B67F2}" type="presParOf" srcId="{59BAED1E-A4FE-4FA3-8716-57917AF47F38}" destId="{029D1FDE-4DD7-4FA5-8C70-0C747477B66C}" srcOrd="3" destOrd="0" presId="urn:microsoft.com/office/officeart/2005/8/layout/hProcess4"/>
    <dgm:cxn modelId="{7E60F800-B699-4C90-AE8B-FFA3C1DBAC2A}" type="presParOf" srcId="{59BAED1E-A4FE-4FA3-8716-57917AF47F38}" destId="{C2556EF6-41FF-46C6-8829-911BFA533FFE}" srcOrd="4" destOrd="0" presId="urn:microsoft.com/office/officeart/2005/8/layout/hProcess4"/>
    <dgm:cxn modelId="{15EEC923-9DD9-45F9-B1CE-E90ADC8BB3B2}" type="presParOf" srcId="{224851B6-C14D-49DE-883B-A13003DA4601}" destId="{DC2A0ADB-DCE3-4BF4-9952-0394865777AC}" srcOrd="3" destOrd="0" presId="urn:microsoft.com/office/officeart/2005/8/layout/hProcess4"/>
    <dgm:cxn modelId="{F83CC031-B411-4234-8023-6E45E782DC1B}" type="presParOf" srcId="{224851B6-C14D-49DE-883B-A13003DA4601}" destId="{A874A3A3-A340-4ABC-99B5-7529D4415335}" srcOrd="4" destOrd="0" presId="urn:microsoft.com/office/officeart/2005/8/layout/hProcess4"/>
    <dgm:cxn modelId="{7B362966-E9AB-40B9-8761-1F07E738ED93}" type="presParOf" srcId="{A874A3A3-A340-4ABC-99B5-7529D4415335}" destId="{14032C0B-60AE-432B-A713-F993D1C4BA8F}" srcOrd="0" destOrd="0" presId="urn:microsoft.com/office/officeart/2005/8/layout/hProcess4"/>
    <dgm:cxn modelId="{7577A14F-C73F-4E1A-8760-544ED1967544}" type="presParOf" srcId="{A874A3A3-A340-4ABC-99B5-7529D4415335}" destId="{69C28D3B-E083-42DF-9EA0-916CA12125A9}" srcOrd="1" destOrd="0" presId="urn:microsoft.com/office/officeart/2005/8/layout/hProcess4"/>
    <dgm:cxn modelId="{1637F8A1-F9FA-4AC7-AA80-AC52DBF6427F}" type="presParOf" srcId="{A874A3A3-A340-4ABC-99B5-7529D4415335}" destId="{843715D2-C2C2-41EB-BDA3-21230FBA46DB}" srcOrd="2" destOrd="0" presId="urn:microsoft.com/office/officeart/2005/8/layout/hProcess4"/>
    <dgm:cxn modelId="{C3A1CE6A-C0A2-460E-AEC5-91898FCAB7C6}" type="presParOf" srcId="{A874A3A3-A340-4ABC-99B5-7529D4415335}" destId="{047F5837-10E2-4FFC-A492-DB8A19EF48CA}" srcOrd="3" destOrd="0" presId="urn:microsoft.com/office/officeart/2005/8/layout/hProcess4"/>
    <dgm:cxn modelId="{B0B35EFC-EC0D-408D-96C0-AAE23E559E96}" type="presParOf" srcId="{A874A3A3-A340-4ABC-99B5-7529D4415335}" destId="{7D6A154D-27BB-4CCE-9250-BCDD2CD5C383}"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015622-8A46-45CF-A72A-2856B699B374}">
      <dsp:nvSpPr>
        <dsp:cNvPr id="0" name=""/>
        <dsp:cNvSpPr/>
      </dsp:nvSpPr>
      <dsp:spPr>
        <a:xfrm>
          <a:off x="36244" y="1049273"/>
          <a:ext cx="2444561" cy="2016252"/>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55245" rIns="55245" bIns="55245" numCol="1" spcCol="1270" anchor="t" anchorCtr="0">
          <a:noAutofit/>
        </a:bodyPr>
        <a:lstStyle/>
        <a:p>
          <a:pPr marL="285750" lvl="1" indent="-285750" algn="l" defTabSz="1289050">
            <a:lnSpc>
              <a:spcPct val="90000"/>
            </a:lnSpc>
            <a:spcBef>
              <a:spcPct val="0"/>
            </a:spcBef>
            <a:spcAft>
              <a:spcPct val="15000"/>
            </a:spcAft>
            <a:buChar char="•"/>
          </a:pPr>
          <a:r>
            <a:rPr lang="en-US" sz="2900" kern="1200"/>
            <a:t>Educational Resource Plan</a:t>
          </a:r>
        </a:p>
      </dsp:txBody>
      <dsp:txXfrm>
        <a:off x="82644" y="1095673"/>
        <a:ext cx="2351761" cy="1491398"/>
      </dsp:txXfrm>
    </dsp:sp>
    <dsp:sp modelId="{6A63D16E-EEE6-4267-97EA-5AD7D2BC4E84}">
      <dsp:nvSpPr>
        <dsp:cNvPr id="0" name=""/>
        <dsp:cNvSpPr/>
      </dsp:nvSpPr>
      <dsp:spPr>
        <a:xfrm>
          <a:off x="1394360" y="1473226"/>
          <a:ext cx="2779003" cy="2779003"/>
        </a:xfrm>
        <a:prstGeom prst="leftCircularArrow">
          <a:avLst>
            <a:gd name="adj1" fmla="val 3451"/>
            <a:gd name="adj2" fmla="val 427731"/>
            <a:gd name="adj3" fmla="val 2203242"/>
            <a:gd name="adj4" fmla="val 9024489"/>
            <a:gd name="adj5" fmla="val 4027"/>
          </a:avLst>
        </a:prstGeom>
        <a:solidFill>
          <a:schemeClr val="dk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E18C6CF4-EDEB-4539-A36D-E0355B626199}">
      <dsp:nvSpPr>
        <dsp:cNvPr id="0" name=""/>
        <dsp:cNvSpPr/>
      </dsp:nvSpPr>
      <dsp:spPr>
        <a:xfrm>
          <a:off x="579480" y="2633472"/>
          <a:ext cx="2172943" cy="86410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rtl="0">
            <a:lnSpc>
              <a:spcPct val="90000"/>
            </a:lnSpc>
            <a:spcBef>
              <a:spcPct val="0"/>
            </a:spcBef>
            <a:spcAft>
              <a:spcPct val="35000"/>
            </a:spcAft>
            <a:buNone/>
          </a:pPr>
          <a:r>
            <a:rPr lang="en-US" sz="1500" kern="1200">
              <a:latin typeface="Corbel"/>
            </a:rPr>
            <a:t>Educational  Resources</a:t>
          </a:r>
          <a:endParaRPr lang="en-US" sz="1500" kern="1200"/>
        </a:p>
      </dsp:txBody>
      <dsp:txXfrm>
        <a:off x="604789" y="2658781"/>
        <a:ext cx="2122325" cy="813490"/>
      </dsp:txXfrm>
    </dsp:sp>
    <dsp:sp modelId="{E83793B4-2C5C-4D90-82FA-E5EE4745664D}">
      <dsp:nvSpPr>
        <dsp:cNvPr id="0" name=""/>
        <dsp:cNvSpPr/>
      </dsp:nvSpPr>
      <dsp:spPr>
        <a:xfrm>
          <a:off x="3209147" y="1049274"/>
          <a:ext cx="2444561" cy="2016252"/>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55245" rIns="55245" bIns="55245" numCol="1" spcCol="1270" anchor="t" anchorCtr="0">
          <a:noAutofit/>
        </a:bodyPr>
        <a:lstStyle/>
        <a:p>
          <a:pPr marL="285750" lvl="1" indent="-285750" algn="l" defTabSz="1289050">
            <a:lnSpc>
              <a:spcPct val="90000"/>
            </a:lnSpc>
            <a:spcBef>
              <a:spcPct val="0"/>
            </a:spcBef>
            <a:spcAft>
              <a:spcPct val="15000"/>
            </a:spcAft>
            <a:buChar char="•"/>
          </a:pPr>
          <a:r>
            <a:rPr lang="en-US" sz="2900" kern="1200"/>
            <a:t>Privacy, Safety and Security Plan</a:t>
          </a:r>
        </a:p>
      </dsp:txBody>
      <dsp:txXfrm>
        <a:off x="3255547" y="1527728"/>
        <a:ext cx="2351761" cy="1491398"/>
      </dsp:txXfrm>
    </dsp:sp>
    <dsp:sp modelId="{DC2A0ADB-DCE3-4BF4-9952-0394865777AC}">
      <dsp:nvSpPr>
        <dsp:cNvPr id="0" name=""/>
        <dsp:cNvSpPr/>
      </dsp:nvSpPr>
      <dsp:spPr>
        <a:xfrm>
          <a:off x="4546892" y="-216486"/>
          <a:ext cx="3091364" cy="3091364"/>
        </a:xfrm>
        <a:prstGeom prst="circularArrow">
          <a:avLst>
            <a:gd name="adj1" fmla="val 3103"/>
            <a:gd name="adj2" fmla="val 381347"/>
            <a:gd name="adj3" fmla="val 19443143"/>
            <a:gd name="adj4" fmla="val 12575511"/>
            <a:gd name="adj5" fmla="val 3620"/>
          </a:avLst>
        </a:prstGeom>
        <a:solidFill>
          <a:schemeClr val="dk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029D1FDE-4DD7-4FA5-8C70-0C747477B66C}">
      <dsp:nvSpPr>
        <dsp:cNvPr id="0" name=""/>
        <dsp:cNvSpPr/>
      </dsp:nvSpPr>
      <dsp:spPr>
        <a:xfrm>
          <a:off x="3752383" y="617220"/>
          <a:ext cx="2172943" cy="86410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rtl="0">
            <a:lnSpc>
              <a:spcPct val="90000"/>
            </a:lnSpc>
            <a:spcBef>
              <a:spcPct val="0"/>
            </a:spcBef>
            <a:spcAft>
              <a:spcPct val="35000"/>
            </a:spcAft>
            <a:buNone/>
          </a:pPr>
          <a:r>
            <a:rPr lang="en-US" sz="1500" kern="1200">
              <a:latin typeface="Corbel"/>
            </a:rPr>
            <a:t>Technical Infrasctructure</a:t>
          </a:r>
          <a:endParaRPr lang="en-US" sz="1500" kern="1200"/>
        </a:p>
      </dsp:txBody>
      <dsp:txXfrm>
        <a:off x="3777692" y="642529"/>
        <a:ext cx="2122325" cy="813490"/>
      </dsp:txXfrm>
    </dsp:sp>
    <dsp:sp modelId="{69C28D3B-E083-42DF-9EA0-916CA12125A9}">
      <dsp:nvSpPr>
        <dsp:cNvPr id="0" name=""/>
        <dsp:cNvSpPr/>
      </dsp:nvSpPr>
      <dsp:spPr>
        <a:xfrm>
          <a:off x="6382050" y="1049273"/>
          <a:ext cx="2444561" cy="2016252"/>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55245" rIns="55245" bIns="55245" numCol="1" spcCol="1270" anchor="t" anchorCtr="0">
          <a:noAutofit/>
        </a:bodyPr>
        <a:lstStyle/>
        <a:p>
          <a:pPr marL="285750" lvl="1" indent="-285750" algn="l" defTabSz="1289050">
            <a:lnSpc>
              <a:spcPct val="90000"/>
            </a:lnSpc>
            <a:spcBef>
              <a:spcPct val="0"/>
            </a:spcBef>
            <a:spcAft>
              <a:spcPct val="15000"/>
            </a:spcAft>
            <a:buChar char="•"/>
          </a:pPr>
          <a:r>
            <a:rPr lang="en-US" sz="2900" kern="1200"/>
            <a:t>Student Health and Safety Plan</a:t>
          </a:r>
        </a:p>
      </dsp:txBody>
      <dsp:txXfrm>
        <a:off x="6428450" y="1095673"/>
        <a:ext cx="2351761" cy="1491398"/>
      </dsp:txXfrm>
    </dsp:sp>
    <dsp:sp modelId="{047F5837-10E2-4FFC-A492-DB8A19EF48CA}">
      <dsp:nvSpPr>
        <dsp:cNvPr id="0" name=""/>
        <dsp:cNvSpPr/>
      </dsp:nvSpPr>
      <dsp:spPr>
        <a:xfrm>
          <a:off x="6925286" y="2633472"/>
          <a:ext cx="2172943" cy="86410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rtl="0">
            <a:lnSpc>
              <a:spcPct val="90000"/>
            </a:lnSpc>
            <a:spcBef>
              <a:spcPct val="0"/>
            </a:spcBef>
            <a:spcAft>
              <a:spcPct val="35000"/>
            </a:spcAft>
            <a:buNone/>
          </a:pPr>
          <a:r>
            <a:rPr lang="en-US" sz="1500" kern="1200"/>
            <a:t>Health</a:t>
          </a:r>
          <a:r>
            <a:rPr lang="en-US" sz="1500" kern="1200">
              <a:latin typeface="Corbel"/>
            </a:rPr>
            <a:t> and Safety</a:t>
          </a:r>
          <a:endParaRPr lang="en-US" sz="1500" kern="1200"/>
        </a:p>
      </dsp:txBody>
      <dsp:txXfrm>
        <a:off x="6950595" y="2658781"/>
        <a:ext cx="2122325" cy="81349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243D74-B9C1-450A-B0F3-6C6DCB0CF20B}"/>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32C27C33-9BB1-41D5-A236-12767E7E722F}"/>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97AB3EA8-A58D-4C92-A3AB-D271CCC294C7}" type="datetimeFigureOut">
              <a:rPr lang="en-US" smtClean="0"/>
              <a:t>8/5/2026</a:t>
            </a:fld>
            <a:endParaRPr lang="en-US"/>
          </a:p>
        </p:txBody>
      </p:sp>
      <p:sp>
        <p:nvSpPr>
          <p:cNvPr id="4" name="Footer Placeholder 3">
            <a:extLst>
              <a:ext uri="{FF2B5EF4-FFF2-40B4-BE49-F238E27FC236}">
                <a16:creationId xmlns:a16="http://schemas.microsoft.com/office/drawing/2014/main" id="{44A7EADB-04A4-4093-B238-438E2C7317A1}"/>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DDD8696-706D-440E-AE04-4C644F0613E8}"/>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22A5DE8-F2C4-4DB3-88D1-656DCD59E73E}" type="slidenum">
              <a:rPr lang="en-US" smtClean="0"/>
              <a:t>‹#›</a:t>
            </a:fld>
            <a:endParaRPr lang="en-US"/>
          </a:p>
        </p:txBody>
      </p:sp>
    </p:spTree>
    <p:extLst>
      <p:ext uri="{BB962C8B-B14F-4D97-AF65-F5344CB8AC3E}">
        <p14:creationId xmlns:p14="http://schemas.microsoft.com/office/powerpoint/2010/main" val="17898243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noProof="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AEFB4FA-E877-413E-B608-88789D806C57}" type="datetimeFigureOut">
              <a:rPr lang="en-US" noProof="0" smtClean="0"/>
              <a:t>8/5/2026</a:t>
            </a:fld>
            <a:endParaRPr lang="en-US" noProof="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noProof="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336304E-FDE3-4B4F-A3B7-EBE87F3FA5E2}" type="slidenum">
              <a:rPr lang="en-US" noProof="0" smtClean="0"/>
              <a:t>‹#›</a:t>
            </a:fld>
            <a:endParaRPr lang="en-US" noProof="0"/>
          </a:p>
        </p:txBody>
      </p:sp>
    </p:spTree>
    <p:extLst>
      <p:ext uri="{BB962C8B-B14F-4D97-AF65-F5344CB8AC3E}">
        <p14:creationId xmlns:p14="http://schemas.microsoft.com/office/powerpoint/2010/main" val="4085138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1</a:t>
            </a:fld>
            <a:endParaRPr lang="en-US"/>
          </a:p>
        </p:txBody>
      </p:sp>
    </p:spTree>
    <p:extLst>
      <p:ext uri="{BB962C8B-B14F-4D97-AF65-F5344CB8AC3E}">
        <p14:creationId xmlns:p14="http://schemas.microsoft.com/office/powerpoint/2010/main" val="31797957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February 14, 2018, at Marjory Stoneman Douglas High School, 17 people were killed and another 17 were seriously injured in a school shooting. </a:t>
            </a:r>
          </a:p>
          <a:p>
            <a:endParaRPr lang="en-US" dirty="0"/>
          </a:p>
          <a:p>
            <a:r>
              <a:rPr lang="en-US" dirty="0"/>
              <a:t>The shooter exhibited many warning signs that he was on the path to violence. Following this tragic event, investigators learned that numerous people – mostly fellow students – knew about concerning statements and behaviors attributed to the shooter leading up to February 14, 2018.</a:t>
            </a:r>
          </a:p>
          <a:p>
            <a:endParaRPr lang="en-US" dirty="0"/>
          </a:p>
          <a:p>
            <a:r>
              <a:rPr lang="en-US" dirty="0"/>
              <a:t>FortifyFL is a tool that you can use if you know about someone wanting to hurt themselves or others.</a:t>
            </a:r>
          </a:p>
        </p:txBody>
      </p:sp>
      <p:sp>
        <p:nvSpPr>
          <p:cNvPr id="4" name="Slide Number Placeholder 3"/>
          <p:cNvSpPr>
            <a:spLocks noGrp="1"/>
          </p:cNvSpPr>
          <p:nvPr>
            <p:ph type="sldNum" sz="quarter" idx="5"/>
          </p:nvPr>
        </p:nvSpPr>
        <p:spPr/>
        <p:txBody>
          <a:bodyPr/>
          <a:lstStyle/>
          <a:p>
            <a:fld id="{3306FAB2-9E8D-4CF4-970B-427C6E6F75BA}" type="slidenum">
              <a:rPr lang="en-US" smtClean="0"/>
              <a:t>17</a:t>
            </a:fld>
            <a:endParaRPr lang="en-US"/>
          </a:p>
        </p:txBody>
      </p:sp>
    </p:spTree>
    <p:extLst>
      <p:ext uri="{BB962C8B-B14F-4D97-AF65-F5344CB8AC3E}">
        <p14:creationId xmlns:p14="http://schemas.microsoft.com/office/powerpoint/2010/main" val="340970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Grandview" panose="020B0502040204020203" pitchFamily="34" charset="0"/>
                <a:cs typeface="HElvetica" panose="020B0604020202020204" pitchFamily="34" charset="0"/>
              </a:rPr>
              <a:t>Anyone can choose to remain anonymous using the FortifyFL website or app. </a:t>
            </a:r>
          </a:p>
          <a:p>
            <a:endParaRPr lang="en-US" dirty="0"/>
          </a:p>
        </p:txBody>
      </p:sp>
      <p:sp>
        <p:nvSpPr>
          <p:cNvPr id="4" name="Slide Number Placeholder 3"/>
          <p:cNvSpPr>
            <a:spLocks noGrp="1"/>
          </p:cNvSpPr>
          <p:nvPr>
            <p:ph type="sldNum" sz="quarter" idx="5"/>
          </p:nvPr>
        </p:nvSpPr>
        <p:spPr/>
        <p:txBody>
          <a:bodyPr/>
          <a:lstStyle/>
          <a:p>
            <a:fld id="{3306FAB2-9E8D-4CF4-970B-427C6E6F75BA}" type="slidenum">
              <a:rPr lang="en-US" smtClean="0"/>
              <a:t>18</a:t>
            </a:fld>
            <a:endParaRPr lang="en-US"/>
          </a:p>
        </p:txBody>
      </p:sp>
    </p:spTree>
    <p:extLst>
      <p:ext uri="{BB962C8B-B14F-4D97-AF65-F5344CB8AC3E}">
        <p14:creationId xmlns:p14="http://schemas.microsoft.com/office/powerpoint/2010/main" val="2789233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rgbClr val="DA5467"/>
                </a:solidFill>
                <a:latin typeface="Grandview" panose="020B0502040204020203" pitchFamily="34" charset="0"/>
                <a:ea typeface="+mn-ea"/>
                <a:cs typeface="HElvetica" panose="020B0604020202020204" pitchFamily="34" charset="0"/>
              </a:rPr>
              <a:t>See Something, Say Something, </a:t>
            </a:r>
            <a:r>
              <a:rPr lang="en-US" sz="1200" i="1" kern="1200" dirty="0">
                <a:solidFill>
                  <a:srgbClr val="DA5467"/>
                </a:solidFill>
                <a:latin typeface="Grandview" panose="020B0502040204020203" pitchFamily="34" charset="0"/>
                <a:ea typeface="+mn-ea"/>
                <a:cs typeface="HElvetica" panose="020B0604020202020204" pitchFamily="34" charset="0"/>
              </a:rPr>
              <a:t>Do Something</a:t>
            </a:r>
            <a:r>
              <a:rPr lang="en-US" sz="1200" kern="1200" dirty="0">
                <a:solidFill>
                  <a:srgbClr val="DA5467"/>
                </a:solidFill>
                <a:latin typeface="Grandview" panose="020B0502040204020203" pitchFamily="34" charset="0"/>
                <a:ea typeface="+mn-ea"/>
                <a:cs typeface="HElvetica"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Grandview" panose="020B0502040204020203" pitchFamily="34" charset="0"/>
                <a:cs typeface="HElvetica" panose="020B0604020202020204" pitchFamily="34" charset="0"/>
              </a:rPr>
              <a:t>Users can </a:t>
            </a:r>
            <a:r>
              <a:rPr lang="en-US" sz="1200" dirty="0">
                <a:solidFill>
                  <a:srgbClr val="DA5467"/>
                </a:solidFill>
                <a:latin typeface="Grandview" panose="020B0502040204020203" pitchFamily="34" charset="0"/>
                <a:cs typeface="HElvetica" panose="020B0604020202020204" pitchFamily="34" charset="0"/>
              </a:rPr>
              <a:t>instantly send information about suspicious activity, crime, serious threats, etc., </a:t>
            </a:r>
            <a:r>
              <a:rPr lang="en-US" sz="1200" dirty="0">
                <a:solidFill>
                  <a:schemeClr val="bg1"/>
                </a:solidFill>
                <a:latin typeface="Grandview" panose="020B0502040204020203" pitchFamily="34" charset="0"/>
                <a:cs typeface="HElvetica" panose="020B0604020202020204" pitchFamily="34" charset="0"/>
              </a:rPr>
              <a:t>to local law enforcement and school officials.</a:t>
            </a:r>
          </a:p>
          <a:p>
            <a:endParaRPr lang="en-US" sz="1200" kern="1200" dirty="0">
              <a:solidFill>
                <a:srgbClr val="DA5467"/>
              </a:solidFill>
              <a:latin typeface="Grandview" panose="020B0502040204020203" pitchFamily="34" charset="0"/>
              <a:ea typeface="+mn-ea"/>
              <a:cs typeface="HElvetica" panose="020B0604020202020204" pitchFamily="34" charset="0"/>
            </a:endParaRPr>
          </a:p>
        </p:txBody>
      </p:sp>
      <p:sp>
        <p:nvSpPr>
          <p:cNvPr id="4" name="Slide Number Placeholder 3"/>
          <p:cNvSpPr>
            <a:spLocks noGrp="1"/>
          </p:cNvSpPr>
          <p:nvPr>
            <p:ph type="sldNum" sz="quarter" idx="5"/>
          </p:nvPr>
        </p:nvSpPr>
        <p:spPr/>
        <p:txBody>
          <a:bodyPr/>
          <a:lstStyle/>
          <a:p>
            <a:fld id="{3306FAB2-9E8D-4CF4-970B-427C6E6F75BA}" type="slidenum">
              <a:rPr lang="en-US" smtClean="0"/>
              <a:t>19</a:t>
            </a:fld>
            <a:endParaRPr lang="en-US"/>
          </a:p>
        </p:txBody>
      </p:sp>
    </p:spTree>
    <p:extLst>
      <p:ext uri="{BB962C8B-B14F-4D97-AF65-F5344CB8AC3E}">
        <p14:creationId xmlns:p14="http://schemas.microsoft.com/office/powerpoint/2010/main" val="3279400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06FAB2-9E8D-4CF4-970B-427C6E6F75BA}" type="slidenum">
              <a:rPr lang="en-US" smtClean="0"/>
              <a:t>20</a:t>
            </a:fld>
            <a:endParaRPr lang="en-US"/>
          </a:p>
        </p:txBody>
      </p:sp>
    </p:spTree>
    <p:extLst>
      <p:ext uri="{BB962C8B-B14F-4D97-AF65-F5344CB8AC3E}">
        <p14:creationId xmlns:p14="http://schemas.microsoft.com/office/powerpoint/2010/main" val="395227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06FAB2-9E8D-4CF4-970B-427C6E6F75BA}" type="slidenum">
              <a:rPr lang="en-US" smtClean="0"/>
              <a:t>22</a:t>
            </a:fld>
            <a:endParaRPr lang="en-US"/>
          </a:p>
        </p:txBody>
      </p:sp>
    </p:spTree>
    <p:extLst>
      <p:ext uri="{BB962C8B-B14F-4D97-AF65-F5344CB8AC3E}">
        <p14:creationId xmlns:p14="http://schemas.microsoft.com/office/powerpoint/2010/main" val="2691873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understand that knowingly submitting a false tip through FortifyFL is a </a:t>
            </a:r>
            <a:r>
              <a:rPr lang="en-US" u="sng" dirty="0"/>
              <a:t>serious</a:t>
            </a:r>
            <a:r>
              <a:rPr lang="en-US" dirty="0"/>
              <a:t> offense (a 3</a:t>
            </a:r>
            <a:r>
              <a:rPr lang="en-US" baseline="30000" dirty="0"/>
              <a:t>rd</a:t>
            </a:r>
            <a:r>
              <a:rPr lang="en-US" dirty="0"/>
              <a:t> degree felony).</a:t>
            </a:r>
          </a:p>
        </p:txBody>
      </p:sp>
      <p:sp>
        <p:nvSpPr>
          <p:cNvPr id="4" name="Slide Number Placeholder 3"/>
          <p:cNvSpPr>
            <a:spLocks noGrp="1"/>
          </p:cNvSpPr>
          <p:nvPr>
            <p:ph type="sldNum" sz="quarter" idx="5"/>
          </p:nvPr>
        </p:nvSpPr>
        <p:spPr/>
        <p:txBody>
          <a:bodyPr/>
          <a:lstStyle/>
          <a:p>
            <a:fld id="{3306FAB2-9E8D-4CF4-970B-427C6E6F75BA}" type="slidenum">
              <a:rPr lang="en-US" smtClean="0"/>
              <a:t>24</a:t>
            </a:fld>
            <a:endParaRPr lang="en-US"/>
          </a:p>
        </p:txBody>
      </p:sp>
    </p:spTree>
    <p:extLst>
      <p:ext uri="{BB962C8B-B14F-4D97-AF65-F5344CB8AC3E}">
        <p14:creationId xmlns:p14="http://schemas.microsoft.com/office/powerpoint/2010/main" val="1384388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tip reads, “</a:t>
            </a:r>
            <a:r>
              <a:rPr lang="en-US" sz="1200" dirty="0"/>
              <a:t>A student on my bus (#302) had a gun he was showing off. I don’t know his name but he’s got red hair and wearing a light gray hoodie with a triangle logo on it.”</a:t>
            </a:r>
          </a:p>
          <a:p>
            <a:r>
              <a:rPr lang="en-US" dirty="0"/>
              <a:t>This tip includes:</a:t>
            </a:r>
          </a:p>
          <a:p>
            <a:pPr marL="171450" indent="-171450">
              <a:buFont typeface="Arial" panose="020B0604020202020204" pitchFamily="34" charset="0"/>
              <a:buChar char="•"/>
            </a:pPr>
            <a:r>
              <a:rPr lang="en-US" dirty="0"/>
              <a:t>WHO - </a:t>
            </a:r>
            <a:r>
              <a:rPr lang="en-US" sz="1200" dirty="0"/>
              <a:t>a student on bus 302 with red hair and wearing a light gray hoodie </a:t>
            </a:r>
          </a:p>
          <a:p>
            <a:pPr marL="171450" indent="-171450">
              <a:buFont typeface="Arial" panose="020B0604020202020204" pitchFamily="34" charset="0"/>
              <a:buChar char="•"/>
            </a:pPr>
            <a:r>
              <a:rPr lang="en-US" sz="1200" dirty="0"/>
              <a:t>WHAT - a gun</a:t>
            </a:r>
          </a:p>
          <a:p>
            <a:pPr marL="171450" indent="-171450">
              <a:buFont typeface="Arial" panose="020B0604020202020204" pitchFamily="34" charset="0"/>
              <a:buChar char="•"/>
            </a:pPr>
            <a:r>
              <a:rPr lang="en-US" sz="1200" dirty="0"/>
              <a:t>WHERE - on bus 302 </a:t>
            </a:r>
          </a:p>
          <a:p>
            <a:pPr marL="0" indent="0">
              <a:buFont typeface="Arial" panose="020B0604020202020204" pitchFamily="34" charset="0"/>
              <a:buNone/>
            </a:pPr>
            <a:r>
              <a:rPr lang="en-US" sz="1200" dirty="0"/>
              <a:t>This tip has good information; it’s missing the WHEN – did this happen this morning? Last week?</a:t>
            </a:r>
            <a:endParaRPr lang="en-US" dirty="0"/>
          </a:p>
          <a:p>
            <a:r>
              <a:rPr lang="en-US" sz="1200" kern="1200" dirty="0">
                <a:solidFill>
                  <a:schemeClr val="tx1"/>
                </a:solidFill>
                <a:latin typeface="+mn-lt"/>
                <a:ea typeface="+mn-ea"/>
                <a:cs typeface="+mn-cs"/>
              </a:rPr>
              <a:t>Tips are useful when they include actionable information. </a:t>
            </a:r>
          </a:p>
          <a:p>
            <a:r>
              <a:rPr lang="en-US" sz="1200" kern="1200" dirty="0">
                <a:solidFill>
                  <a:schemeClr val="tx1"/>
                </a:solidFill>
                <a:latin typeface="+mn-lt"/>
                <a:ea typeface="+mn-ea"/>
                <a:cs typeface="+mn-cs"/>
              </a:rPr>
              <a:t>Please provide enough detail. </a:t>
            </a:r>
          </a:p>
          <a:p>
            <a:r>
              <a:rPr lang="en-US" sz="1200" kern="1200" dirty="0">
                <a:solidFill>
                  <a:schemeClr val="tx1"/>
                </a:solidFill>
                <a:latin typeface="+mn-lt"/>
                <a:ea typeface="+mn-ea"/>
                <a:cs typeface="+mn-cs"/>
              </a:rPr>
              <a:t>Some examples of tips that are not as useful – taken from FortifyFL:</a:t>
            </a:r>
          </a:p>
          <a:p>
            <a:pPr marL="171450" indent="-171450">
              <a:buFont typeface="Arial" panose="020B0604020202020204" pitchFamily="34" charset="0"/>
              <a:buChar char="•"/>
            </a:pPr>
            <a:r>
              <a:rPr lang="en-US" sz="1200" kern="1200" dirty="0">
                <a:solidFill>
                  <a:schemeClr val="tx1"/>
                </a:solidFill>
                <a:latin typeface="+mn-lt"/>
                <a:ea typeface="+mn-ea"/>
                <a:cs typeface="+mn-cs"/>
              </a:rPr>
              <a:t>Someone posted a pic on snap of a gun saying he will shoot up the school on may 20th </a:t>
            </a:r>
            <a:r>
              <a:rPr lang="en-US" sz="1200" kern="1200" dirty="0" err="1">
                <a:solidFill>
                  <a:schemeClr val="tx1"/>
                </a:solidFill>
                <a:latin typeface="+mn-lt"/>
                <a:ea typeface="+mn-ea"/>
                <a:cs typeface="+mn-cs"/>
              </a:rPr>
              <a:t>im</a:t>
            </a:r>
            <a:r>
              <a:rPr lang="en-US" sz="1200" kern="1200" dirty="0">
                <a:solidFill>
                  <a:schemeClr val="tx1"/>
                </a:solidFill>
                <a:latin typeface="+mn-lt"/>
                <a:ea typeface="+mn-ea"/>
                <a:cs typeface="+mn-cs"/>
              </a:rPr>
              <a:t> scared</a:t>
            </a:r>
          </a:p>
          <a:p>
            <a:pPr marL="171450" indent="-171450">
              <a:buFont typeface="Arial" panose="020B0604020202020204" pitchFamily="34" charset="0"/>
              <a:buChar char="•"/>
            </a:pPr>
            <a:r>
              <a:rPr lang="en-US" sz="1200" kern="1200" dirty="0">
                <a:solidFill>
                  <a:schemeClr val="tx1"/>
                </a:solidFill>
                <a:latin typeface="+mn-lt"/>
                <a:ea typeface="+mn-ea"/>
                <a:cs typeface="+mn-cs"/>
              </a:rPr>
              <a:t>Student assaulted a teacher by kicking and punching her.</a:t>
            </a:r>
          </a:p>
          <a:p>
            <a:pPr marL="171450" indent="-171450">
              <a:buFont typeface="Arial" panose="020B0604020202020204" pitchFamily="34" charset="0"/>
              <a:buChar char="•"/>
            </a:pPr>
            <a:r>
              <a:rPr lang="en-US" sz="1200" kern="1200" dirty="0">
                <a:solidFill>
                  <a:schemeClr val="tx1"/>
                </a:solidFill>
                <a:latin typeface="+mn-lt"/>
                <a:ea typeface="+mn-ea"/>
                <a:cs typeface="+mn-cs"/>
              </a:rPr>
              <a:t>There's a girl in the hallway taking about framing a boy</a:t>
            </a:r>
          </a:p>
          <a:p>
            <a:pPr marL="171450" indent="-171450">
              <a:buFont typeface="Arial" panose="020B0604020202020204" pitchFamily="34" charset="0"/>
              <a:buChar char="•"/>
            </a:pPr>
            <a:r>
              <a:rPr lang="en-US" sz="1200" kern="1200" dirty="0">
                <a:solidFill>
                  <a:schemeClr val="tx1"/>
                </a:solidFill>
                <a:latin typeface="+mn-lt"/>
                <a:ea typeface="+mn-ea"/>
                <a:cs typeface="+mn-cs"/>
              </a:rPr>
              <a:t>there was a threat i am scared</a:t>
            </a:r>
          </a:p>
          <a:p>
            <a:pPr marL="171450" indent="-171450">
              <a:buFont typeface="Arial" panose="020B0604020202020204" pitchFamily="34" charset="0"/>
              <a:buChar char="•"/>
            </a:pPr>
            <a:r>
              <a:rPr lang="en-US" sz="1200" kern="1200" dirty="0">
                <a:solidFill>
                  <a:schemeClr val="tx1"/>
                </a:solidFill>
                <a:latin typeface="+mn-lt"/>
                <a:ea typeface="+mn-ea"/>
                <a:cs typeface="+mn-cs"/>
              </a:rPr>
              <a:t>Mutual friend was shown a gun in the classroom</a:t>
            </a:r>
          </a:p>
          <a:p>
            <a:pPr marL="171450" indent="-171450">
              <a:buFont typeface="Arial" panose="020B0604020202020204" pitchFamily="34" charset="0"/>
              <a:buChar char="•"/>
            </a:pPr>
            <a:r>
              <a:rPr lang="en-US" sz="1200" kern="1200" dirty="0">
                <a:solidFill>
                  <a:schemeClr val="tx1"/>
                </a:solidFill>
                <a:latin typeface="+mn-lt"/>
                <a:ea typeface="+mn-ea"/>
                <a:cs typeface="+mn-cs"/>
              </a:rPr>
              <a:t>This one boy keeps following me to my classes and tried to give me a hug and kiss</a:t>
            </a:r>
          </a:p>
          <a:p>
            <a:pPr marL="171450" indent="-171450">
              <a:buFont typeface="Arial" panose="020B0604020202020204" pitchFamily="34" charset="0"/>
              <a:buChar char="•"/>
            </a:pPr>
            <a:r>
              <a:rPr lang="en-US" sz="1200" kern="1200" dirty="0">
                <a:solidFill>
                  <a:schemeClr val="tx1"/>
                </a:solidFill>
                <a:latin typeface="+mn-lt"/>
                <a:ea typeface="+mn-ea"/>
                <a:cs typeface="+mn-cs"/>
              </a:rPr>
              <a:t>Individual is posting disturbing content on his social media, threatening to “kill the ***s”, posting about explosives </a:t>
            </a:r>
            <a:r>
              <a:rPr lang="en-US" sz="1200" kern="1200" dirty="0" err="1">
                <a:solidFill>
                  <a:schemeClr val="tx1"/>
                </a:solidFill>
                <a:latin typeface="+mn-lt"/>
                <a:ea typeface="+mn-ea"/>
                <a:cs typeface="+mn-cs"/>
              </a:rPr>
              <a:t>etc</a:t>
            </a:r>
            <a:endParaRPr lang="en-US" sz="1200" kern="1200" dirty="0">
              <a:solidFill>
                <a:schemeClr val="tx1"/>
              </a:solidFill>
              <a:latin typeface="+mn-lt"/>
              <a:ea typeface="+mn-ea"/>
              <a:cs typeface="+mn-cs"/>
            </a:endParaRPr>
          </a:p>
          <a:p>
            <a:endParaRPr lang="en-US" dirty="0"/>
          </a:p>
          <a:p>
            <a:r>
              <a:rPr lang="en-US" dirty="0"/>
              <a:t>Vague information is not helpful – if someone is in crisis, who? If there is unsafe activity on campus – where?</a:t>
            </a:r>
          </a:p>
        </p:txBody>
      </p:sp>
      <p:sp>
        <p:nvSpPr>
          <p:cNvPr id="4" name="Slide Number Placeholder 3"/>
          <p:cNvSpPr>
            <a:spLocks noGrp="1"/>
          </p:cNvSpPr>
          <p:nvPr>
            <p:ph type="sldNum" sz="quarter" idx="5"/>
          </p:nvPr>
        </p:nvSpPr>
        <p:spPr/>
        <p:txBody>
          <a:bodyPr/>
          <a:lstStyle/>
          <a:p>
            <a:fld id="{3306FAB2-9E8D-4CF4-970B-427C6E6F75BA}" type="slidenum">
              <a:rPr lang="en-US" smtClean="0"/>
              <a:t>26</a:t>
            </a:fld>
            <a:endParaRPr lang="en-US"/>
          </a:p>
        </p:txBody>
      </p:sp>
    </p:spTree>
    <p:extLst>
      <p:ext uri="{BB962C8B-B14F-4D97-AF65-F5344CB8AC3E}">
        <p14:creationId xmlns:p14="http://schemas.microsoft.com/office/powerpoint/2010/main" val="2717745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there is a need to remain anonymous, then skip this section. If you are worried that others will know about your tip, just remember that </a:t>
            </a:r>
            <a:r>
              <a:rPr lang="en-US" b="1" dirty="0"/>
              <a:t>your tip is not p</a:t>
            </a:r>
            <a:r>
              <a:rPr lang="en-US" dirty="0"/>
              <a:t>ublic. When you include your name and other information, you help those who may need to ask you questions.</a:t>
            </a:r>
          </a:p>
          <a:p>
            <a:endParaRPr lang="en-US" dirty="0"/>
          </a:p>
        </p:txBody>
      </p:sp>
      <p:sp>
        <p:nvSpPr>
          <p:cNvPr id="4" name="Slide Number Placeholder 3"/>
          <p:cNvSpPr>
            <a:spLocks noGrp="1"/>
          </p:cNvSpPr>
          <p:nvPr>
            <p:ph type="sldNum" sz="quarter" idx="5"/>
          </p:nvPr>
        </p:nvSpPr>
        <p:spPr/>
        <p:txBody>
          <a:bodyPr/>
          <a:lstStyle/>
          <a:p>
            <a:fld id="{3306FAB2-9E8D-4CF4-970B-427C6E6F75BA}" type="slidenum">
              <a:rPr lang="en-US" smtClean="0"/>
              <a:t>28</a:t>
            </a:fld>
            <a:endParaRPr lang="en-US"/>
          </a:p>
        </p:txBody>
      </p:sp>
    </p:spTree>
    <p:extLst>
      <p:ext uri="{BB962C8B-B14F-4D97-AF65-F5344CB8AC3E}">
        <p14:creationId xmlns:p14="http://schemas.microsoft.com/office/powerpoint/2010/main" val="23426325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Reporting through FortifyFL keeps us all safe.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you.</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the teacher - If there are questions about why we have FortifyFL, here is the history: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FortifyFL was created and funded by the 2018 Florida Legislature as part of the Marjory Stoneman Douglas High School Public Safety Act. The application was named by students from Marjory Stoneman Douglas High School. The Office of Attorney General, Department of Education and Florida Department of Law Enforcement coordinated its development and roll-out.</a:t>
            </a:r>
          </a:p>
        </p:txBody>
      </p:sp>
      <p:sp>
        <p:nvSpPr>
          <p:cNvPr id="4" name="Slide Number Placeholder 3"/>
          <p:cNvSpPr>
            <a:spLocks noGrp="1"/>
          </p:cNvSpPr>
          <p:nvPr>
            <p:ph type="sldNum" sz="quarter" idx="5"/>
          </p:nvPr>
        </p:nvSpPr>
        <p:spPr/>
        <p:txBody>
          <a:bodyPr/>
          <a:lstStyle/>
          <a:p>
            <a:fld id="{3306FAB2-9E8D-4CF4-970B-427C6E6F75BA}" type="slidenum">
              <a:rPr lang="en-US" smtClean="0"/>
              <a:t>29</a:t>
            </a:fld>
            <a:endParaRPr lang="en-US"/>
          </a:p>
        </p:txBody>
      </p:sp>
    </p:spTree>
    <p:extLst>
      <p:ext uri="{BB962C8B-B14F-4D97-AF65-F5344CB8AC3E}">
        <p14:creationId xmlns:p14="http://schemas.microsoft.com/office/powerpoint/2010/main" val="1130339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2</a:t>
            </a:fld>
            <a:endParaRPr lang="en-US"/>
          </a:p>
        </p:txBody>
      </p:sp>
    </p:spTree>
    <p:extLst>
      <p:ext uri="{BB962C8B-B14F-4D97-AF65-F5344CB8AC3E}">
        <p14:creationId xmlns:p14="http://schemas.microsoft.com/office/powerpoint/2010/main" val="3328078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3</a:t>
            </a:fld>
            <a:endParaRPr lang="en-US"/>
          </a:p>
        </p:txBody>
      </p:sp>
    </p:spTree>
    <p:extLst>
      <p:ext uri="{BB962C8B-B14F-4D97-AF65-F5344CB8AC3E}">
        <p14:creationId xmlns:p14="http://schemas.microsoft.com/office/powerpoint/2010/main" val="3714327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5</a:t>
            </a:fld>
            <a:endParaRPr lang="en-US"/>
          </a:p>
        </p:txBody>
      </p:sp>
    </p:spTree>
    <p:extLst>
      <p:ext uri="{BB962C8B-B14F-4D97-AF65-F5344CB8AC3E}">
        <p14:creationId xmlns:p14="http://schemas.microsoft.com/office/powerpoint/2010/main" val="3733014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6</a:t>
            </a:fld>
            <a:endParaRPr lang="en-US"/>
          </a:p>
        </p:txBody>
      </p:sp>
    </p:spTree>
    <p:extLst>
      <p:ext uri="{BB962C8B-B14F-4D97-AF65-F5344CB8AC3E}">
        <p14:creationId xmlns:p14="http://schemas.microsoft.com/office/powerpoint/2010/main" val="2879156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7</a:t>
            </a:fld>
            <a:endParaRPr lang="en-US"/>
          </a:p>
        </p:txBody>
      </p:sp>
    </p:spTree>
    <p:extLst>
      <p:ext uri="{BB962C8B-B14F-4D97-AF65-F5344CB8AC3E}">
        <p14:creationId xmlns:p14="http://schemas.microsoft.com/office/powerpoint/2010/main" val="2935427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36304E-FDE3-4B4F-A3B7-EBE87F3FA5E2}" type="slidenum">
              <a:rPr lang="en-US" noProof="0" smtClean="0"/>
              <a:t>9</a:t>
            </a:fld>
            <a:endParaRPr lang="en-US" noProof="0"/>
          </a:p>
        </p:txBody>
      </p:sp>
    </p:spTree>
    <p:extLst>
      <p:ext uri="{BB962C8B-B14F-4D97-AF65-F5344CB8AC3E}">
        <p14:creationId xmlns:p14="http://schemas.microsoft.com/office/powerpoint/2010/main" val="561810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36304E-FDE3-4B4F-A3B7-EBE87F3FA5E2}" type="slidenum">
              <a:rPr lang="en-US" smtClean="0"/>
              <a:t>11</a:t>
            </a:fld>
            <a:endParaRPr lang="en-US"/>
          </a:p>
        </p:txBody>
      </p:sp>
    </p:spTree>
    <p:extLst>
      <p:ext uri="{BB962C8B-B14F-4D97-AF65-F5344CB8AC3E}">
        <p14:creationId xmlns:p14="http://schemas.microsoft.com/office/powerpoint/2010/main" val="4057122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Suggested talking points:</a:t>
            </a:r>
          </a:p>
          <a:p>
            <a:pPr marL="171450" indent="-171450">
              <a:buFont typeface="Arial" panose="020B0604020202020204" pitchFamily="34" charset="0"/>
              <a:buChar char="•"/>
            </a:pPr>
            <a:r>
              <a:rPr lang="en-US" dirty="0"/>
              <a:t>The safety of our students is very important.</a:t>
            </a:r>
          </a:p>
          <a:p>
            <a:pPr marL="171450" indent="-171450" algn="just">
              <a:buFont typeface="Arial" panose="020B0604020202020204" pitchFamily="34" charset="0"/>
              <a:buChar char="•"/>
            </a:pPr>
            <a:r>
              <a:rPr lang="en-US" dirty="0"/>
              <a:t>FortifyFL is a website </a:t>
            </a:r>
            <a:r>
              <a:rPr lang="en-US" i="1" u="sng" dirty="0"/>
              <a:t>and</a:t>
            </a:r>
            <a:r>
              <a:rPr lang="en-US" dirty="0"/>
              <a:t> an app where anyone can report safety concerns.</a:t>
            </a:r>
          </a:p>
        </p:txBody>
      </p:sp>
      <p:sp>
        <p:nvSpPr>
          <p:cNvPr id="4" name="Slide Number Placeholder 3"/>
          <p:cNvSpPr>
            <a:spLocks noGrp="1"/>
          </p:cNvSpPr>
          <p:nvPr>
            <p:ph type="sldNum" sz="quarter" idx="5"/>
          </p:nvPr>
        </p:nvSpPr>
        <p:spPr/>
        <p:txBody>
          <a:bodyPr/>
          <a:lstStyle/>
          <a:p>
            <a:fld id="{3306FAB2-9E8D-4CF4-970B-427C6E6F75BA}" type="slidenum">
              <a:rPr lang="en-US" smtClean="0"/>
              <a:t>16</a:t>
            </a:fld>
            <a:endParaRPr lang="en-US"/>
          </a:p>
        </p:txBody>
      </p:sp>
    </p:spTree>
    <p:extLst>
      <p:ext uri="{BB962C8B-B14F-4D97-AF65-F5344CB8AC3E}">
        <p14:creationId xmlns:p14="http://schemas.microsoft.com/office/powerpoint/2010/main" val="1162371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77CA0979-F579-4E9B-A675-1F5ABBFF00DB}" type="datetimeFigureOut">
              <a:rPr lang="en-US" smtClean="0"/>
              <a:t>8/5/2026</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r>
              <a:rPr lang="en-US"/>
              <a:t>
              </a:t>
            </a:r>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42883663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E76D0F-5A12-4D0A-80B0-1A6122B61E7B}" type="datetimeFigureOut">
              <a:rPr lang="en-US" smtClean="0"/>
              <a:t>8/5/2026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62929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9E8C84-89CA-44AB-B0BE-5C91BAF75478}" type="datetimeFigureOut">
              <a:rPr lang="en-US" smtClean="0"/>
              <a:t>8/5/2026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1535422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bg1"/>
                </a:solidFill>
                <a:latin typeface="+mj-lt"/>
              </a:defRPr>
            </a:lvl1pPr>
          </a:lstStyle>
          <a:p>
            <a:r>
              <a:rPr lang="en-US" noProof="0"/>
              <a:t>Title comes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p>
          </p:txBody>
        </p:sp>
      </p:grpSp>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9ADE6EC-A5E7-4A9A-B6A3-C085A3233AA8}"/>
              </a:ext>
            </a:extLst>
          </p:cNvPr>
          <p:cNvPicPr>
            <a:picLocks noChangeAspect="1"/>
          </p:cNvPicPr>
          <p:nvPr userDrawn="1"/>
        </p:nvPicPr>
        <p:blipFill>
          <a:blip r:embed="rId2"/>
          <a:stretch>
            <a:fillRect/>
          </a:stretch>
        </p:blipFill>
        <p:spPr>
          <a:xfrm>
            <a:off x="10879311" y="0"/>
            <a:ext cx="1350267" cy="1527051"/>
          </a:xfrm>
          <a:prstGeom prst="rect">
            <a:avLst/>
          </a:prstGeom>
        </p:spPr>
      </p:pic>
    </p:spTree>
    <p:extLst>
      <p:ext uri="{BB962C8B-B14F-4D97-AF65-F5344CB8AC3E}">
        <p14:creationId xmlns:p14="http://schemas.microsoft.com/office/powerpoint/2010/main" val="13706912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515938" y="499595"/>
            <a:ext cx="4937211" cy="1325563"/>
          </a:xfrm>
        </p:spPr>
        <p:txBody>
          <a:bodyPr lIns="0" tIns="0" rIns="0" bIns="0">
            <a:noAutofit/>
          </a:bodyPr>
          <a:lstStyle>
            <a:lvl1pPr>
              <a:defRPr sz="3200" b="1" cap="all" baseline="0"/>
            </a:lvl1pPr>
          </a:lstStyle>
          <a:p>
            <a:r>
              <a:rPr lang="en-US" noProof="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538960" y="1825625"/>
            <a:ext cx="4914189" cy="4351338"/>
          </a:xfrm>
        </p:spPr>
        <p:txBody>
          <a:bodyPr lIns="0" tIns="0" rIns="0" bIns="0">
            <a:noAutofit/>
          </a:bodyPr>
          <a:lstStyle>
            <a:lvl1pPr>
              <a:defRPr sz="2400"/>
            </a:lvl1pPr>
            <a:lvl2pPr>
              <a:defRPr sz="2000"/>
            </a:lvl2pPr>
            <a:lvl3pPr>
              <a:defRPr sz="1800"/>
            </a:lvl3pPr>
            <a:lvl4pPr>
              <a:defRPr sz="1600"/>
            </a:lvl4pPr>
            <a:lvl5pPr>
              <a:defRPr sz="16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bg1"/>
              </a:solidFill>
            </a:endParaRPr>
          </a:p>
        </p:txBody>
      </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a:p>
        </p:txBody>
      </p:sp>
      <p:sp>
        <p:nvSpPr>
          <p:cNvPr id="14" name="Rectangle 13">
            <a:extLst>
              <a:ext uri="{FF2B5EF4-FFF2-40B4-BE49-F238E27FC236}">
                <a16:creationId xmlns:a16="http://schemas.microsoft.com/office/drawing/2014/main" id="{9D415693-E2CB-4DB4-B07C-2F96B0CAB302}"/>
              </a:ext>
            </a:extLst>
          </p:cNvPr>
          <p:cNvSpPr/>
          <p:nvPr userDrawn="1"/>
        </p:nvSpPr>
        <p:spPr>
          <a:xfrm>
            <a:off x="7854462" y="988536"/>
            <a:ext cx="4329129" cy="4880927"/>
          </a:xfrm>
          <a:prstGeom prst="rect">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 name="Oval 3">
            <a:extLst>
              <a:ext uri="{FF2B5EF4-FFF2-40B4-BE49-F238E27FC236}">
                <a16:creationId xmlns:a16="http://schemas.microsoft.com/office/drawing/2014/main" id="{14C1BF67-E354-4E04-8F94-BABF2B7D1AFB}"/>
              </a:ext>
            </a:extLst>
          </p:cNvPr>
          <p:cNvSpPr/>
          <p:nvPr userDrawn="1"/>
        </p:nvSpPr>
        <p:spPr>
          <a:xfrm>
            <a:off x="5107816" y="633613"/>
            <a:ext cx="5571908" cy="5571906"/>
          </a:xfrm>
          <a:prstGeom prst="ellipse">
            <a:avLst/>
          </a:prstGeom>
          <a:solidFill>
            <a:schemeClr val="bg2">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Picture Placeholder 5">
            <a:extLst>
              <a:ext uri="{FF2B5EF4-FFF2-40B4-BE49-F238E27FC236}">
                <a16:creationId xmlns:a16="http://schemas.microsoft.com/office/drawing/2014/main" id="{FF6AC390-6F85-4B64-AE7A-E8E0D8FC89CF}"/>
              </a:ext>
            </a:extLst>
          </p:cNvPr>
          <p:cNvSpPr>
            <a:spLocks noGrp="1"/>
          </p:cNvSpPr>
          <p:nvPr>
            <p:ph type="pic" sz="quarter" idx="13"/>
          </p:nvPr>
        </p:nvSpPr>
        <p:spPr>
          <a:xfrm>
            <a:off x="5455212" y="988536"/>
            <a:ext cx="4884848" cy="4884848"/>
          </a:xfrm>
          <a:prstGeom prst="ellipse">
            <a:avLst/>
          </a:prstGeom>
          <a:solidFill>
            <a:schemeClr val="bg1">
              <a:lumMod val="85000"/>
            </a:schemeClr>
          </a:solidFill>
        </p:spPr>
        <p:txBody>
          <a:bodyPr anchor="ctr"/>
          <a:lstStyle>
            <a:lvl1pPr marL="0" indent="0" algn="ctr">
              <a:buNone/>
              <a:defRPr/>
            </a:lvl1pPr>
          </a:lstStyle>
          <a:p>
            <a:r>
              <a:rPr lang="en-US" noProof="0"/>
              <a:t>Click icon to add picture</a:t>
            </a:r>
          </a:p>
        </p:txBody>
      </p:sp>
      <p:pic>
        <p:nvPicPr>
          <p:cNvPr id="12" name="Picture 11">
            <a:extLst>
              <a:ext uri="{FF2B5EF4-FFF2-40B4-BE49-F238E27FC236}">
                <a16:creationId xmlns:a16="http://schemas.microsoft.com/office/drawing/2014/main" id="{ABC49ED5-69E3-4387-B432-7FC4EC22DFBF}"/>
              </a:ext>
            </a:extLst>
          </p:cNvPr>
          <p:cNvPicPr>
            <a:picLocks noChangeAspect="1"/>
          </p:cNvPicPr>
          <p:nvPr userDrawn="1"/>
        </p:nvPicPr>
        <p:blipFill>
          <a:blip r:embed="rId2"/>
          <a:stretch>
            <a:fillRect/>
          </a:stretch>
        </p:blipFill>
        <p:spPr>
          <a:xfrm>
            <a:off x="0" y="6073976"/>
            <a:ext cx="675133" cy="763525"/>
          </a:xfrm>
          <a:prstGeom prst="rect">
            <a:avLst/>
          </a:prstGeom>
        </p:spPr>
      </p:pic>
    </p:spTree>
    <p:extLst>
      <p:ext uri="{BB962C8B-B14F-4D97-AF65-F5344CB8AC3E}">
        <p14:creationId xmlns:p14="http://schemas.microsoft.com/office/powerpoint/2010/main" val="4011556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with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EE9886-36F0-4E06-A3A6-D8F00B0665A1}"/>
              </a:ext>
            </a:extLst>
          </p:cNvPr>
          <p:cNvSpPr>
            <a:spLocks noGrp="1"/>
          </p:cNvSpPr>
          <p:nvPr>
            <p:ph idx="1"/>
          </p:nvPr>
        </p:nvSpPr>
        <p:spPr>
          <a:xfrm>
            <a:off x="538960" y="1825625"/>
            <a:ext cx="4914189" cy="4351338"/>
          </a:xfrm>
        </p:spPr>
        <p:txBody>
          <a:bodyPr lIns="0" tIns="0" rIns="0" bIns="0">
            <a:noAutofit/>
          </a:bodyPr>
          <a:lstStyle>
            <a:lvl1pPr>
              <a:defRPr sz="2400"/>
            </a:lvl1pPr>
            <a:lvl2pPr>
              <a:defRPr sz="2000"/>
            </a:lvl2pPr>
            <a:lvl3pPr>
              <a:defRPr sz="1800"/>
            </a:lvl3pPr>
            <a:lvl4pPr>
              <a:defRPr sz="1600"/>
            </a:lvl4pPr>
            <a:lvl5pPr>
              <a:defRPr sz="16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bg1"/>
              </a:solidFill>
            </a:endParaRPr>
          </a:p>
        </p:txBody>
      </p:sp>
      <p:grpSp>
        <p:nvGrpSpPr>
          <p:cNvPr id="10" name="Group 9">
            <a:extLst>
              <a:ext uri="{FF2B5EF4-FFF2-40B4-BE49-F238E27FC236}">
                <a16:creationId xmlns:a16="http://schemas.microsoft.com/office/drawing/2014/main" id="{42E17FB3-B5C4-4B3A-A57B-C6493A9D0C66}"/>
              </a:ext>
            </a:extLst>
          </p:cNvPr>
          <p:cNvGrpSpPr/>
          <p:nvPr userDrawn="1"/>
        </p:nvGrpSpPr>
        <p:grpSpPr>
          <a:xfrm rot="8650774">
            <a:off x="5037655" y="4336093"/>
            <a:ext cx="1905000" cy="2354263"/>
            <a:chOff x="11114088" y="2241550"/>
            <a:chExt cx="1905000" cy="2354263"/>
          </a:xfrm>
          <a:solidFill>
            <a:srgbClr val="2C567A"/>
          </a:solidFill>
        </p:grpSpPr>
        <p:sp>
          <p:nvSpPr>
            <p:cNvPr id="11" name="Freeform 5">
              <a:extLst>
                <a:ext uri="{FF2B5EF4-FFF2-40B4-BE49-F238E27FC236}">
                  <a16:creationId xmlns:a16="http://schemas.microsoft.com/office/drawing/2014/main" id="{DCA6C454-F761-4265-BB5E-DFD947CC3592}"/>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p>
          </p:txBody>
        </p:sp>
        <p:sp>
          <p:nvSpPr>
            <p:cNvPr id="12" name="Freeform 6">
              <a:extLst>
                <a:ext uri="{FF2B5EF4-FFF2-40B4-BE49-F238E27FC236}">
                  <a16:creationId xmlns:a16="http://schemas.microsoft.com/office/drawing/2014/main" id="{6B853B2F-9E1C-4AC4-9344-8610498D5B5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p>
          </p:txBody>
        </p:sp>
        <p:sp>
          <p:nvSpPr>
            <p:cNvPr id="13" name="Freeform 7">
              <a:extLst>
                <a:ext uri="{FF2B5EF4-FFF2-40B4-BE49-F238E27FC236}">
                  <a16:creationId xmlns:a16="http://schemas.microsoft.com/office/drawing/2014/main" id="{B7FCC84B-2235-4948-8277-8363DFC691A4}"/>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p>
          </p:txBody>
        </p:sp>
      </p:grpSp>
      <p:sp>
        <p:nvSpPr>
          <p:cNvPr id="15" name="Oval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6" name="Slide Number Placeholder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a:lstStyle>
            <a:lvl1pPr algn="ctr">
              <a:defRPr sz="900">
                <a:solidFill>
                  <a:schemeClr val="bg1"/>
                </a:solidFill>
                <a:latin typeface="+mn-lt"/>
              </a:defRPr>
            </a:lvl1pPr>
          </a:lstStyle>
          <a:p>
            <a:fld id="{9EC71654-96A5-4280-94F3-931C61A9F92C}" type="slidenum">
              <a:rPr lang="en-US" noProof="0" smtClean="0"/>
              <a:pPr/>
              <a:t>‹#›</a:t>
            </a:fld>
            <a:endParaRPr lang="en-US" noProof="0"/>
          </a:p>
        </p:txBody>
      </p:sp>
      <p:sp>
        <p:nvSpPr>
          <p:cNvPr id="23" name="Picture Placeholder 22">
            <a:extLst>
              <a:ext uri="{FF2B5EF4-FFF2-40B4-BE49-F238E27FC236}">
                <a16:creationId xmlns:a16="http://schemas.microsoft.com/office/drawing/2014/main" id="{26619E66-5354-4D60-8529-27917AC037C0}"/>
              </a:ext>
            </a:extLst>
          </p:cNvPr>
          <p:cNvSpPr>
            <a:spLocks noGrp="1"/>
          </p:cNvSpPr>
          <p:nvPr>
            <p:ph type="pic" sz="quarter" idx="13"/>
          </p:nvPr>
        </p:nvSpPr>
        <p:spPr>
          <a:xfrm>
            <a:off x="5884648" y="0"/>
            <a:ext cx="6307353" cy="5780372"/>
          </a:xfrm>
          <a:custGeom>
            <a:avLst/>
            <a:gdLst>
              <a:gd name="connsiteX0" fmla="*/ 760444 w 6307353"/>
              <a:gd name="connsiteY0" fmla="*/ 0 h 5780372"/>
              <a:gd name="connsiteX1" fmla="*/ 6307353 w 6307353"/>
              <a:gd name="connsiteY1" fmla="*/ 0 h 5780372"/>
              <a:gd name="connsiteX2" fmla="*/ 6307353 w 6307353"/>
              <a:gd name="connsiteY2" fmla="*/ 4515612 h 5780372"/>
              <a:gd name="connsiteX3" fmla="*/ 6110746 w 6307353"/>
              <a:gd name="connsiteY3" fmla="*/ 4731934 h 5780372"/>
              <a:gd name="connsiteX4" fmla="*/ 3579592 w 6307353"/>
              <a:gd name="connsiteY4" fmla="*/ 5780372 h 5780372"/>
              <a:gd name="connsiteX5" fmla="*/ 0 w 6307353"/>
              <a:gd name="connsiteY5" fmla="*/ 2200780 h 5780372"/>
              <a:gd name="connsiteX6" fmla="*/ 611338 w 6307353"/>
              <a:gd name="connsiteY6" fmla="*/ 199396 h 578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7353" h="5780372">
                <a:moveTo>
                  <a:pt x="760444" y="0"/>
                </a:moveTo>
                <a:lnTo>
                  <a:pt x="6307353" y="0"/>
                </a:lnTo>
                <a:lnTo>
                  <a:pt x="6307353" y="4515612"/>
                </a:lnTo>
                <a:lnTo>
                  <a:pt x="6110746" y="4731934"/>
                </a:lnTo>
                <a:cubicBezTo>
                  <a:pt x="5462967" y="5379713"/>
                  <a:pt x="4568069" y="5780372"/>
                  <a:pt x="3579592" y="5780372"/>
                </a:cubicBezTo>
                <a:cubicBezTo>
                  <a:pt x="1602638" y="5780372"/>
                  <a:pt x="0" y="4177734"/>
                  <a:pt x="0" y="2200780"/>
                </a:cubicBezTo>
                <a:cubicBezTo>
                  <a:pt x="0" y="1459422"/>
                  <a:pt x="225371" y="770703"/>
                  <a:pt x="611338" y="199396"/>
                </a:cubicBezTo>
                <a:close/>
              </a:path>
            </a:pathLst>
          </a:custGeom>
          <a:solidFill>
            <a:srgbClr val="2C567A"/>
          </a:solidFill>
        </p:spPr>
        <p:txBody>
          <a:bodyPr wrap="square" anchor="ctr">
            <a:noAutofit/>
          </a:bodyPr>
          <a:lstStyle>
            <a:lvl1pPr marL="0" indent="0" algn="ctr">
              <a:buNone/>
              <a:defRPr/>
            </a:lvl1pPr>
          </a:lstStyle>
          <a:p>
            <a:r>
              <a:rPr lang="en-US" noProof="0"/>
              <a:t>Click icon to add picture</a:t>
            </a:r>
          </a:p>
        </p:txBody>
      </p:sp>
      <p:sp>
        <p:nvSpPr>
          <p:cNvPr id="14" name="Title 1">
            <a:extLst>
              <a:ext uri="{FF2B5EF4-FFF2-40B4-BE49-F238E27FC236}">
                <a16:creationId xmlns:a16="http://schemas.microsoft.com/office/drawing/2014/main" id="{2E646B4F-6CCB-724C-9D5E-6D5770023939}"/>
              </a:ext>
            </a:extLst>
          </p:cNvPr>
          <p:cNvSpPr>
            <a:spLocks noGrp="1"/>
          </p:cNvSpPr>
          <p:nvPr>
            <p:ph type="title"/>
          </p:nvPr>
        </p:nvSpPr>
        <p:spPr>
          <a:xfrm>
            <a:off x="515938" y="499595"/>
            <a:ext cx="4937211" cy="1325563"/>
          </a:xfrm>
        </p:spPr>
        <p:txBody>
          <a:bodyPr lIns="0" tIns="0" rIns="0" bIns="0">
            <a:noAutofit/>
          </a:bodyPr>
          <a:lstStyle>
            <a:lvl1pPr>
              <a:defRPr sz="3200" b="1" cap="all" baseline="0"/>
            </a:lvl1pPr>
          </a:lstStyle>
          <a:p>
            <a:r>
              <a:rPr lang="en-US" noProof="0"/>
              <a:t>Click to edit Master title style</a:t>
            </a:r>
          </a:p>
        </p:txBody>
      </p:sp>
      <p:pic>
        <p:nvPicPr>
          <p:cNvPr id="18" name="Picture 17">
            <a:extLst>
              <a:ext uri="{FF2B5EF4-FFF2-40B4-BE49-F238E27FC236}">
                <a16:creationId xmlns:a16="http://schemas.microsoft.com/office/drawing/2014/main" id="{8A49B526-FDC5-4069-B5A7-5C40FDA1F2CA}"/>
              </a:ext>
            </a:extLst>
          </p:cNvPr>
          <p:cNvPicPr>
            <a:picLocks noChangeAspect="1"/>
          </p:cNvPicPr>
          <p:nvPr userDrawn="1"/>
        </p:nvPicPr>
        <p:blipFill>
          <a:blip r:embed="rId2"/>
          <a:stretch>
            <a:fillRect/>
          </a:stretch>
        </p:blipFill>
        <p:spPr>
          <a:xfrm>
            <a:off x="0" y="6073976"/>
            <a:ext cx="675133" cy="763525"/>
          </a:xfrm>
          <a:prstGeom prst="rect">
            <a:avLst/>
          </a:prstGeom>
        </p:spPr>
      </p:pic>
    </p:spTree>
    <p:extLst>
      <p:ext uri="{BB962C8B-B14F-4D97-AF65-F5344CB8AC3E}">
        <p14:creationId xmlns:p14="http://schemas.microsoft.com/office/powerpoint/2010/main" val="3230777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hank You 01">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9758E15-A93D-4FB9-843D-1490E27A151B}"/>
              </a:ext>
            </a:extLst>
          </p:cNvPr>
          <p:cNvSpPr>
            <a:spLocks noGrp="1"/>
          </p:cNvSpPr>
          <p:nvPr>
            <p:ph type="subTitle" idx="1" hasCustomPrompt="1"/>
          </p:nvPr>
        </p:nvSpPr>
        <p:spPr>
          <a:xfrm>
            <a:off x="7002130" y="4484691"/>
            <a:ext cx="4540440" cy="503167"/>
          </a:xfrm>
        </p:spPr>
        <p:txBody>
          <a:bodyPr>
            <a:noAutofit/>
          </a:bodyPr>
          <a:lstStyle>
            <a:lvl1pPr marL="0" indent="0" algn="l">
              <a:buNone/>
              <a:defRPr sz="16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email</a:t>
            </a:r>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accent1"/>
          </a:solidFill>
        </p:spPr>
        <p:txBody>
          <a:bodyPr anchor="ctr"/>
          <a:lstStyle>
            <a:lvl1pPr marL="0" indent="0" algn="ctr">
              <a:buNone/>
              <a:defRPr/>
            </a:lvl1pPr>
          </a:lstStyle>
          <a:p>
            <a:r>
              <a:rPr lang="en-US" noProof="0"/>
              <a:t>Click icon to add picture</a:t>
            </a:r>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p>
          </p:txBody>
        </p:sp>
      </p:grpSp>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4E0FBE0E-A6B0-483E-93DD-5C20DA069DB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lvl1pPr>
          </a:lstStyle>
          <a:p>
            <a:pPr marL="228600" lvl="0" indent="-228600"/>
            <a:r>
              <a:rPr lang="en-US" noProof="0"/>
              <a:t>Website </a:t>
            </a:r>
            <a:r>
              <a:rPr lang="en-US" noProof="0" err="1"/>
              <a:t>url</a:t>
            </a:r>
            <a:r>
              <a:rPr lang="en-US" noProof="0"/>
              <a:t> here</a:t>
            </a:r>
          </a:p>
        </p:txBody>
      </p:sp>
      <p:pic>
        <p:nvPicPr>
          <p:cNvPr id="17" name="Graphic 16" descr="Envelope">
            <a:extLst>
              <a:ext uri="{FF2B5EF4-FFF2-40B4-BE49-F238E27FC236}">
                <a16:creationId xmlns:a16="http://schemas.microsoft.com/office/drawing/2014/main" id="{E5B30B87-6C2E-48F1-9026-E4F6BEA1CFE7}"/>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41475" y="4452337"/>
            <a:ext cx="387795" cy="387795"/>
          </a:xfrm>
          <a:prstGeom prst="rect">
            <a:avLst/>
          </a:prstGeom>
        </p:spPr>
      </p:pic>
      <p:pic>
        <p:nvPicPr>
          <p:cNvPr id="18" name="Graphic 17" descr="Network">
            <a:extLst>
              <a:ext uri="{FF2B5EF4-FFF2-40B4-BE49-F238E27FC236}">
                <a16:creationId xmlns:a16="http://schemas.microsoft.com/office/drawing/2014/main" id="{2DA3CFE0-4ED8-4345-A158-94E70F463E99}"/>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22084" y="4925640"/>
            <a:ext cx="426575" cy="426575"/>
          </a:xfrm>
          <a:prstGeom prst="rect">
            <a:avLst/>
          </a:prstGeom>
        </p:spPr>
      </p:pic>
      <p:sp>
        <p:nvSpPr>
          <p:cNvPr id="2" name="Title 1">
            <a:extLst>
              <a:ext uri="{FF2B5EF4-FFF2-40B4-BE49-F238E27FC236}">
                <a16:creationId xmlns:a16="http://schemas.microsoft.com/office/drawing/2014/main" id="{2CE9908F-CF81-43F9-880A-401D0C0FB2ED}"/>
              </a:ext>
            </a:extLst>
          </p:cNvPr>
          <p:cNvSpPr>
            <a:spLocks noGrp="1"/>
          </p:cNvSpPr>
          <p:nvPr>
            <p:ph type="title"/>
          </p:nvPr>
        </p:nvSpPr>
        <p:spPr>
          <a:xfrm>
            <a:off x="6469778" y="3429000"/>
            <a:ext cx="5011410" cy="651448"/>
          </a:xfrm>
          <a:noFill/>
        </p:spPr>
        <p:txBody>
          <a:bodyPr wrap="square" rtlCol="0">
            <a:noAutofit/>
          </a:bodyPr>
          <a:lstStyle>
            <a:lvl1pPr>
              <a:defRPr lang="en-US" sz="6000" b="1" cap="all" baseline="0">
                <a:solidFill>
                  <a:schemeClr val="accent1"/>
                </a:solidFill>
                <a:ea typeface="+mn-ea"/>
                <a:cs typeface="+mn-cs"/>
              </a:defRPr>
            </a:lvl1pPr>
          </a:lstStyle>
          <a:p>
            <a:pPr marL="0" lvl="0"/>
            <a:r>
              <a:rPr lang="en-US" noProof="0"/>
              <a:t>Click to edit Master title style</a:t>
            </a:r>
          </a:p>
        </p:txBody>
      </p:sp>
    </p:spTree>
    <p:extLst>
      <p:ext uri="{BB962C8B-B14F-4D97-AF65-F5344CB8AC3E}">
        <p14:creationId xmlns:p14="http://schemas.microsoft.com/office/powerpoint/2010/main" val="3387410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E7156E-175E-4DBA-9D21-B772C320F342}" type="datetimeFigureOut">
              <a:rPr lang="en-US" smtClean="0"/>
              <a:t>8/5/2026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87219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895F6E-3D02-4292-95D1-C62B3126321B}" type="datetimeFigureOut">
              <a:rPr lang="en-US" smtClean="0"/>
              <a:t>8/5/2026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762951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DCB5ACB-D10C-44A8-9570-124370F4CB38}" type="datetimeFigureOut">
              <a:rPr lang="en-US" smtClean="0"/>
              <a:t>8/5/2026</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61069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B8D84F4-0E7A-4BDE-98C6-AE68FB974645}" type="datetimeFigureOut">
              <a:rPr lang="en-US" smtClean="0"/>
              <a:t>8/5/2026</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754689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BEFF1D8-9801-4C4B-92F3-66C9A863BD74}" type="datetimeFigureOut">
              <a:rPr lang="en-US" smtClean="0"/>
              <a:t>8/5/2026</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13934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FE8FD-B23E-4E1A-83EF-0847EBEA0105}" type="datetimeFigureOut">
              <a:rPr lang="en-US" smtClean="0"/>
              <a:t>8/5/2026</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19854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8DDF891E-A7C2-465C-AD39-8EDCB0F58E3C}" type="datetimeFigureOut">
              <a:rPr lang="en-US" smtClean="0"/>
              <a:t>8/5/2026</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2022522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F39F93E5-AFB6-485C-8E3C-32F92A07875F}" type="datetimeFigureOut">
              <a:rPr lang="en-US" smtClean="0"/>
              <a:t>8/5/2026</a:t>
            </a:fld>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41375091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3A332BE1-279E-4118-9FE3-7952B079A510}" type="datetimeFigureOut">
              <a:rPr lang="en-US" smtClean="0"/>
              <a:t>8/5/2026</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4077691618"/>
      </p:ext>
    </p:extLst>
  </p:cSld>
  <p:clrMap bg1="lt1" tx1="dk1" bg2="lt2" tx2="dk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 id="2147483896" r:id="rId12"/>
    <p:sldLayoutId id="2147483897" r:id="rId13"/>
    <p:sldLayoutId id="2147483898" r:id="rId14"/>
    <p:sldLayoutId id="2147483899" r:id="rId15"/>
  </p:sldLayoutIdLst>
  <p:hf hdr="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mailto:Annette.Maldonado-Garcia@marion.k12.fl.us" TargetMode="External"/><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hyperlink" Target="http://www.contoso.com/"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ip-watch.org/2018/08/23/wearable-tech-intellectual-property-opportunities-risks/" TargetMode="External"/><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glassalmanac.com/6-ar-devices-in-2025-that-could-upend-how-you-buy-wearables-heres-why/" TargetMode="Externa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hyperlink" Target="https://player.vimeo.com/progressive_redirect/playback/956087412/rendition/720p/file.mp4?loc=external&amp;log_user=0&amp;signature=805af154dcbbd6279e34e0c10d68005dbceb4fe4c174ac991bb364bb5e9d736e"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www.getfortifyfl.com/"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9.jpeg"/><Relationship Id="rId4" Type="http://schemas.openxmlformats.org/officeDocument/2006/relationships/hyperlink" Target="https://mariontc.edu/financial-aid/"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hyperlink" Target="mailto:sarah.Smith@mariontc.Edu" TargetMode="External"/><Relationship Id="rId5" Type="http://schemas.openxmlformats.org/officeDocument/2006/relationships/hyperlink" Target="mailto:name.Lastname@mariontc.Edu" TargetMode="External"/><Relationship Id="rId4" Type="http://schemas.openxmlformats.org/officeDocument/2006/relationships/hyperlink" Target="https://www.office.co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offender.fdle.state.fl.us/"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2C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B08B8-3DB3-4637-AE23-B8DB96D9FCEC}"/>
              </a:ext>
            </a:extLst>
          </p:cNvPr>
          <p:cNvSpPr>
            <a:spLocks noGrp="1"/>
          </p:cNvSpPr>
          <p:nvPr>
            <p:ph type="ctrTitle"/>
          </p:nvPr>
        </p:nvSpPr>
        <p:spPr>
          <a:xfrm>
            <a:off x="6175529" y="736664"/>
            <a:ext cx="5848350" cy="2579087"/>
          </a:xfrm>
        </p:spPr>
        <p:txBody>
          <a:bodyPr/>
          <a:lstStyle/>
          <a:p>
            <a:pPr algn="ctr"/>
            <a:r>
              <a:rPr lang="en-US" sz="3200"/>
              <a:t>Marion Technical College</a:t>
            </a:r>
            <a:br>
              <a:rPr lang="en-US" sz="3200"/>
            </a:br>
            <a:br>
              <a:rPr lang="en-US"/>
            </a:br>
            <a:r>
              <a:rPr lang="en-US" sz="4000"/>
              <a:t>Student Orientation</a:t>
            </a:r>
            <a:endParaRPr lang="en-US"/>
          </a:p>
        </p:txBody>
      </p:sp>
      <p:pic>
        <p:nvPicPr>
          <p:cNvPr id="8" name="Picture Placeholder 7">
            <a:extLst>
              <a:ext uri="{FF2B5EF4-FFF2-40B4-BE49-F238E27FC236}">
                <a16:creationId xmlns:a16="http://schemas.microsoft.com/office/drawing/2014/main" id="{C89FF963-A593-47F4-BFF1-EBC06CF3CE7F}"/>
              </a:ext>
            </a:extLst>
          </p:cNvPr>
          <p:cNvPicPr>
            <a:picLocks noGrp="1" noChangeAspect="1"/>
          </p:cNvPicPr>
          <p:nvPr>
            <p:ph type="pic" sz="quarter" idx="10"/>
          </p:nvPr>
        </p:nvPicPr>
        <p:blipFill>
          <a:blip r:embed="rId3"/>
          <a:srcRect t="90" b="90"/>
          <a:stretch/>
        </p:blipFill>
        <p:spPr/>
      </p:pic>
      <p:sp>
        <p:nvSpPr>
          <p:cNvPr id="4" name="Rectangle 3">
            <a:extLst>
              <a:ext uri="{FF2B5EF4-FFF2-40B4-BE49-F238E27FC236}">
                <a16:creationId xmlns:a16="http://schemas.microsoft.com/office/drawing/2014/main" id="{5FD155DB-76B7-4B8F-910C-8BA6D1D61DAA}"/>
              </a:ext>
            </a:extLst>
          </p:cNvPr>
          <p:cNvSpPr/>
          <p:nvPr/>
        </p:nvSpPr>
        <p:spPr>
          <a:xfrm>
            <a:off x="8359816" y="3476626"/>
            <a:ext cx="4318000" cy="646331"/>
          </a:xfrm>
          <a:prstGeom prst="rect">
            <a:avLst/>
          </a:prstGeom>
        </p:spPr>
        <p:txBody>
          <a:bodyPr wrap="square">
            <a:spAutoFit/>
          </a:bodyPr>
          <a:lstStyle/>
          <a:p>
            <a:pPr lvl="1"/>
            <a:r>
              <a:rPr lang="en-US" dirty="0">
                <a:solidFill>
                  <a:schemeClr val="bg1"/>
                </a:solidFill>
              </a:rPr>
              <a:t>Gary Smallridge, Director</a:t>
            </a:r>
          </a:p>
          <a:p>
            <a:pPr lvl="1"/>
            <a:r>
              <a:rPr lang="en-US" dirty="0">
                <a:solidFill>
                  <a:schemeClr val="bg1"/>
                </a:solidFill>
              </a:rPr>
              <a:t>Gary.smallridge@marion.k12.fl.us</a:t>
            </a:r>
          </a:p>
        </p:txBody>
      </p:sp>
      <p:pic>
        <p:nvPicPr>
          <p:cNvPr id="5" name="Picture 4">
            <a:extLst>
              <a:ext uri="{FF2B5EF4-FFF2-40B4-BE49-F238E27FC236}">
                <a16:creationId xmlns:a16="http://schemas.microsoft.com/office/drawing/2014/main" id="{54DC66A3-B73D-41AA-A875-68668175BCE8}"/>
              </a:ext>
            </a:extLst>
          </p:cNvPr>
          <p:cNvPicPr>
            <a:picLocks noChangeAspect="1"/>
          </p:cNvPicPr>
          <p:nvPr/>
        </p:nvPicPr>
        <p:blipFill rotWithShape="1">
          <a:blip r:embed="rId4"/>
          <a:srcRect l="14151" t="9286"/>
          <a:stretch/>
        </p:blipFill>
        <p:spPr>
          <a:xfrm>
            <a:off x="9902587" y="4122957"/>
            <a:ext cx="1922804" cy="2031781"/>
          </a:xfrm>
          <a:prstGeom prst="rect">
            <a:avLst/>
          </a:prstGeom>
        </p:spPr>
      </p:pic>
      <p:sp>
        <p:nvSpPr>
          <p:cNvPr id="7" name="Rectangle 6">
            <a:extLst>
              <a:ext uri="{FF2B5EF4-FFF2-40B4-BE49-F238E27FC236}">
                <a16:creationId xmlns:a16="http://schemas.microsoft.com/office/drawing/2014/main" id="{44351652-6AD9-43ED-A0DE-788FBFCD78D6}"/>
              </a:ext>
            </a:extLst>
          </p:cNvPr>
          <p:cNvSpPr/>
          <p:nvPr/>
        </p:nvSpPr>
        <p:spPr>
          <a:xfrm>
            <a:off x="5558328" y="4300419"/>
            <a:ext cx="4318000" cy="646331"/>
          </a:xfrm>
          <a:prstGeom prst="rect">
            <a:avLst/>
          </a:prstGeom>
        </p:spPr>
        <p:txBody>
          <a:bodyPr wrap="square">
            <a:spAutoFit/>
          </a:bodyPr>
          <a:lstStyle/>
          <a:p>
            <a:pPr lvl="1"/>
            <a:r>
              <a:rPr lang="en-US" dirty="0">
                <a:solidFill>
                  <a:schemeClr val="bg1"/>
                </a:solidFill>
              </a:rPr>
              <a:t>Kim Martsolf, Assistant Director</a:t>
            </a:r>
          </a:p>
          <a:p>
            <a:pPr lvl="1"/>
            <a:r>
              <a:rPr lang="en-US" dirty="0">
                <a:solidFill>
                  <a:schemeClr val="bg1"/>
                </a:solidFill>
              </a:rPr>
              <a:t>Kim.Martsolf@marion.k12.fl.us</a:t>
            </a:r>
          </a:p>
        </p:txBody>
      </p:sp>
      <p:pic>
        <p:nvPicPr>
          <p:cNvPr id="9" name="Picture 8">
            <a:extLst>
              <a:ext uri="{FF2B5EF4-FFF2-40B4-BE49-F238E27FC236}">
                <a16:creationId xmlns:a16="http://schemas.microsoft.com/office/drawing/2014/main" id="{785D9204-BA17-4104-A2C2-37DB7E0DE1D8}"/>
              </a:ext>
            </a:extLst>
          </p:cNvPr>
          <p:cNvPicPr>
            <a:picLocks noChangeAspect="1"/>
          </p:cNvPicPr>
          <p:nvPr/>
        </p:nvPicPr>
        <p:blipFill rotWithShape="1">
          <a:blip r:embed="rId5"/>
          <a:srcRect t="10738" b="17112"/>
          <a:stretch/>
        </p:blipFill>
        <p:spPr>
          <a:xfrm>
            <a:off x="6343650" y="4910169"/>
            <a:ext cx="2016166" cy="1911250"/>
          </a:xfrm>
          <a:prstGeom prst="rect">
            <a:avLst/>
          </a:prstGeom>
        </p:spPr>
      </p:pic>
    </p:spTree>
    <p:extLst>
      <p:ext uri="{BB962C8B-B14F-4D97-AF65-F5344CB8AC3E}">
        <p14:creationId xmlns:p14="http://schemas.microsoft.com/office/powerpoint/2010/main" val="3167172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9D992-0766-9DCD-4BC5-946A3D5F0E1A}"/>
              </a:ext>
            </a:extLst>
          </p:cNvPr>
          <p:cNvSpPr>
            <a:spLocks noGrp="1"/>
          </p:cNvSpPr>
          <p:nvPr>
            <p:ph type="title"/>
          </p:nvPr>
        </p:nvSpPr>
        <p:spPr>
          <a:xfrm>
            <a:off x="690310" y="961190"/>
            <a:ext cx="10780776" cy="3355848"/>
          </a:xfrm>
        </p:spPr>
        <p:txBody>
          <a:bodyPr/>
          <a:lstStyle/>
          <a:p>
            <a:r>
              <a:rPr lang="en-US" dirty="0"/>
              <a:t>STUDENT SUPPORT</a:t>
            </a:r>
          </a:p>
        </p:txBody>
      </p:sp>
      <p:sp>
        <p:nvSpPr>
          <p:cNvPr id="4" name="Text Placeholder 3">
            <a:extLst>
              <a:ext uri="{FF2B5EF4-FFF2-40B4-BE49-F238E27FC236}">
                <a16:creationId xmlns:a16="http://schemas.microsoft.com/office/drawing/2014/main" id="{2EC911DB-8E81-997E-6A38-54B49E05006E}"/>
              </a:ext>
            </a:extLst>
          </p:cNvPr>
          <p:cNvSpPr>
            <a:spLocks noGrp="1"/>
          </p:cNvSpPr>
          <p:nvPr>
            <p:ph type="body" idx="1"/>
          </p:nvPr>
        </p:nvSpPr>
        <p:spPr>
          <a:xfrm>
            <a:off x="831850" y="1124412"/>
            <a:ext cx="5892223" cy="1642035"/>
          </a:xfrm>
        </p:spPr>
        <p:txBody>
          <a:bodyPr vert="horz" lIns="91440" tIns="45720" rIns="91440" bIns="45720" rtlCol="0" anchor="t">
            <a:normAutofit fontScale="77500" lnSpcReduction="20000"/>
          </a:bodyPr>
          <a:lstStyle/>
          <a:p>
            <a:r>
              <a:rPr lang="en-US" dirty="0">
                <a:cs typeface="Calibri"/>
              </a:rPr>
              <a:t>School Counselor – Kim Heitmuller</a:t>
            </a:r>
          </a:p>
          <a:p>
            <a:r>
              <a:rPr lang="en-US" dirty="0">
                <a:cs typeface="Calibri"/>
              </a:rPr>
              <a:t>Office - Student Services</a:t>
            </a:r>
          </a:p>
          <a:p>
            <a:r>
              <a:rPr lang="en-US" dirty="0">
                <a:cs typeface="Calibri"/>
              </a:rPr>
              <a:t>Email - Kim.Heitmuller</a:t>
            </a:r>
            <a:r>
              <a:rPr lang="en-US" dirty="0">
                <a:cs typeface="Calibri"/>
                <a:hlinkClick r:id="rId2">
                  <a:extLst>
                    <a:ext uri="{A12FA001-AC4F-418D-AE19-62706E023703}">
                      <ahyp:hlinkClr xmlns:ahyp="http://schemas.microsoft.com/office/drawing/2018/hyperlinkcolor" val="tx"/>
                    </a:ext>
                  </a:extLst>
                </a:hlinkClick>
              </a:rPr>
              <a:t>@marion.k12.fl.us</a:t>
            </a:r>
          </a:p>
          <a:p>
            <a:r>
              <a:rPr lang="en-US" dirty="0">
                <a:cs typeface="Calibri"/>
              </a:rPr>
              <a:t>Phone - 352-671-7200</a:t>
            </a:r>
          </a:p>
        </p:txBody>
      </p:sp>
      <p:sp>
        <p:nvSpPr>
          <p:cNvPr id="3" name="Slide Number Placeholder 2">
            <a:extLst>
              <a:ext uri="{FF2B5EF4-FFF2-40B4-BE49-F238E27FC236}">
                <a16:creationId xmlns:a16="http://schemas.microsoft.com/office/drawing/2014/main" id="{467B8BF7-D9A6-5EF9-E78C-A605885AE4A4}"/>
              </a:ext>
            </a:extLst>
          </p:cNvPr>
          <p:cNvSpPr>
            <a:spLocks noGrp="1"/>
          </p:cNvSpPr>
          <p:nvPr>
            <p:ph type="sldNum" sz="quarter" idx="12"/>
          </p:nvPr>
        </p:nvSpPr>
        <p:spPr/>
        <p:txBody>
          <a:bodyPr/>
          <a:lstStyle/>
          <a:p>
            <a:fld id="{9EC71654-96A5-4280-94F3-931C61A9F92C}" type="slidenum">
              <a:rPr lang="en-US" noProof="0" smtClean="0"/>
              <a:pPr/>
              <a:t>10</a:t>
            </a:fld>
            <a:endParaRPr lang="en-US" noProof="0"/>
          </a:p>
        </p:txBody>
      </p:sp>
      <p:sp>
        <p:nvSpPr>
          <p:cNvPr id="6" name="TextBox 5">
            <a:extLst>
              <a:ext uri="{FF2B5EF4-FFF2-40B4-BE49-F238E27FC236}">
                <a16:creationId xmlns:a16="http://schemas.microsoft.com/office/drawing/2014/main" id="{2E011C56-0FCE-F61A-7EDE-A46AD11F3F30}"/>
              </a:ext>
            </a:extLst>
          </p:cNvPr>
          <p:cNvSpPr txBox="1"/>
          <p:nvPr/>
        </p:nvSpPr>
        <p:spPr>
          <a:xfrm>
            <a:off x="1044091" y="4356248"/>
            <a:ext cx="4937342"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b="1" dirty="0">
              <a:solidFill>
                <a:schemeClr val="tx2">
                  <a:lumMod val="20000"/>
                  <a:lumOff val="80000"/>
                </a:schemeClr>
              </a:solidFill>
              <a:cs typeface="Calibri"/>
            </a:endParaRPr>
          </a:p>
          <a:p>
            <a:pPr marL="285750" indent="-285750">
              <a:lnSpc>
                <a:spcPct val="150000"/>
              </a:lnSpc>
              <a:buFont typeface="Arial" panose="020B0604020202020204" pitchFamily="34" charset="0"/>
              <a:buChar char="•"/>
            </a:pPr>
            <a:r>
              <a:rPr lang="en-US" b="1" dirty="0">
                <a:cs typeface="Calibri"/>
              </a:rPr>
              <a:t>ACADEMIC SUPPORT</a:t>
            </a:r>
          </a:p>
          <a:p>
            <a:pPr marL="285750" indent="-285750">
              <a:lnSpc>
                <a:spcPct val="150000"/>
              </a:lnSpc>
              <a:buFont typeface="Arial" panose="020B0604020202020204" pitchFamily="34" charset="0"/>
              <a:buChar char="•"/>
            </a:pPr>
            <a:r>
              <a:rPr lang="en-US" b="1" dirty="0">
                <a:cs typeface="Calibri"/>
              </a:rPr>
              <a:t>COMMUNITY RESOURCES &amp; CONNECTIONS</a:t>
            </a:r>
          </a:p>
          <a:p>
            <a:pPr marL="285750" indent="-285750">
              <a:lnSpc>
                <a:spcPct val="150000"/>
              </a:lnSpc>
              <a:buFont typeface="Arial" panose="020B0604020202020204" pitchFamily="34" charset="0"/>
              <a:buChar char="•"/>
            </a:pPr>
            <a:r>
              <a:rPr lang="en-US" b="1" dirty="0">
                <a:cs typeface="Calibri"/>
              </a:rPr>
              <a:t>EMOTIONAL SUPPORT</a:t>
            </a:r>
          </a:p>
          <a:p>
            <a:pPr marL="285750" indent="-285750">
              <a:lnSpc>
                <a:spcPct val="150000"/>
              </a:lnSpc>
              <a:buFont typeface="Arial" panose="020B0604020202020204" pitchFamily="34" charset="0"/>
              <a:buChar char="•"/>
            </a:pPr>
            <a:r>
              <a:rPr lang="en-US" b="1" dirty="0">
                <a:cs typeface="Calibri"/>
              </a:rPr>
              <a:t>CAREER COUNSELING</a:t>
            </a:r>
          </a:p>
          <a:p>
            <a:endParaRPr lang="en-US" b="1" dirty="0">
              <a:solidFill>
                <a:schemeClr val="tx2">
                  <a:lumMod val="20000"/>
                  <a:lumOff val="80000"/>
                </a:schemeClr>
              </a:solidFill>
              <a:cs typeface="Calibri"/>
            </a:endParaRPr>
          </a:p>
          <a:p>
            <a:endParaRPr lang="en-US" dirty="0">
              <a:cs typeface="Calibri"/>
            </a:endParaRPr>
          </a:p>
          <a:p>
            <a:endParaRPr lang="en-US" dirty="0">
              <a:solidFill>
                <a:srgbClr val="FF0000"/>
              </a:solidFill>
              <a:cs typeface="Calibri"/>
            </a:endParaRPr>
          </a:p>
          <a:p>
            <a:endParaRPr lang="en-US" dirty="0">
              <a:cs typeface="Calibri"/>
            </a:endParaRPr>
          </a:p>
        </p:txBody>
      </p:sp>
      <p:pic>
        <p:nvPicPr>
          <p:cNvPr id="7" name="Picture 6" descr="Types of Mental Health Counseling">
            <a:extLst>
              <a:ext uri="{FF2B5EF4-FFF2-40B4-BE49-F238E27FC236}">
                <a16:creationId xmlns:a16="http://schemas.microsoft.com/office/drawing/2014/main" id="{9F7E4E78-E1AC-0BA9-025F-F4A1EAB543A5}"/>
              </a:ext>
            </a:extLst>
          </p:cNvPr>
          <p:cNvPicPr>
            <a:picLocks noChangeAspect="1"/>
          </p:cNvPicPr>
          <p:nvPr/>
        </p:nvPicPr>
        <p:blipFill>
          <a:blip r:embed="rId3"/>
          <a:stretch>
            <a:fillRect/>
          </a:stretch>
        </p:blipFill>
        <p:spPr>
          <a:xfrm>
            <a:off x="5900337" y="4317038"/>
            <a:ext cx="5727178" cy="2509175"/>
          </a:xfrm>
          <a:prstGeom prst="rect">
            <a:avLst/>
          </a:prstGeom>
        </p:spPr>
      </p:pic>
      <p:pic>
        <p:nvPicPr>
          <p:cNvPr id="5" name="Picture 4" descr="A person wearing glasses and a blue shirt&#10;&#10;AI-generated content may be incorrect.">
            <a:extLst>
              <a:ext uri="{FF2B5EF4-FFF2-40B4-BE49-F238E27FC236}">
                <a16:creationId xmlns:a16="http://schemas.microsoft.com/office/drawing/2014/main" id="{8ED28F40-7D80-841D-18DF-BB03A797B9C4}"/>
              </a:ext>
            </a:extLst>
          </p:cNvPr>
          <p:cNvPicPr>
            <a:picLocks noChangeAspect="1"/>
          </p:cNvPicPr>
          <p:nvPr/>
        </p:nvPicPr>
        <p:blipFill>
          <a:blip r:embed="rId4"/>
          <a:stretch>
            <a:fillRect/>
          </a:stretch>
        </p:blipFill>
        <p:spPr>
          <a:xfrm>
            <a:off x="6590222" y="534438"/>
            <a:ext cx="2336717" cy="1977343"/>
          </a:xfrm>
          <a:prstGeom prst="rect">
            <a:avLst/>
          </a:prstGeom>
        </p:spPr>
      </p:pic>
    </p:spTree>
    <p:extLst>
      <p:ext uri="{BB962C8B-B14F-4D97-AF65-F5344CB8AC3E}">
        <p14:creationId xmlns:p14="http://schemas.microsoft.com/office/powerpoint/2010/main" val="2814305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0F9F51E-A3D5-4726-BACE-D5CDD8A46429}"/>
              </a:ext>
            </a:extLst>
          </p:cNvPr>
          <p:cNvSpPr>
            <a:spLocks noGrp="1"/>
          </p:cNvSpPr>
          <p:nvPr>
            <p:ph type="subTitle" idx="1"/>
          </p:nvPr>
        </p:nvSpPr>
        <p:spPr/>
        <p:txBody>
          <a:bodyPr/>
          <a:lstStyle/>
          <a:p>
            <a:r>
              <a:rPr lang="en-US"/>
              <a:t> </a:t>
            </a:r>
          </a:p>
        </p:txBody>
      </p:sp>
      <p:pic>
        <p:nvPicPr>
          <p:cNvPr id="8" name="Picture Placeholder 7">
            <a:extLst>
              <a:ext uri="{FF2B5EF4-FFF2-40B4-BE49-F238E27FC236}">
                <a16:creationId xmlns:a16="http://schemas.microsoft.com/office/drawing/2014/main" id="{BB6C7796-62B3-41D3-AECD-6112F994D420}"/>
              </a:ext>
            </a:extLst>
          </p:cNvPr>
          <p:cNvPicPr>
            <a:picLocks noGrp="1" noChangeAspect="1"/>
          </p:cNvPicPr>
          <p:nvPr>
            <p:ph type="pic" sz="quarter" idx="10"/>
          </p:nvPr>
        </p:nvPicPr>
        <p:blipFill>
          <a:blip r:embed="rId3"/>
          <a:srcRect l="6679" r="6679"/>
          <a:stretch>
            <a:fillRect/>
          </a:stretch>
        </p:blipFill>
        <p:spPr>
          <a:xfrm>
            <a:off x="874596" y="1202242"/>
            <a:ext cx="4315275" cy="4315275"/>
          </a:xfrm>
        </p:spPr>
      </p:pic>
      <p:sp>
        <p:nvSpPr>
          <p:cNvPr id="5" name="Text Placeholder 4">
            <a:extLst>
              <a:ext uri="{FF2B5EF4-FFF2-40B4-BE49-F238E27FC236}">
                <a16:creationId xmlns:a16="http://schemas.microsoft.com/office/drawing/2014/main" id="{F91501E1-4EA1-44EB-AF62-6F74678A2331}"/>
              </a:ext>
            </a:extLst>
          </p:cNvPr>
          <p:cNvSpPr>
            <a:spLocks noGrp="1"/>
          </p:cNvSpPr>
          <p:nvPr>
            <p:ph type="body" sz="quarter" idx="11"/>
          </p:nvPr>
        </p:nvSpPr>
        <p:spPr>
          <a:xfrm>
            <a:off x="7002130" y="4484691"/>
            <a:ext cx="4533900" cy="503238"/>
          </a:xfrm>
        </p:spPr>
        <p:txBody>
          <a:bodyPr/>
          <a:lstStyle/>
          <a:p>
            <a:r>
              <a:rPr lang="en-US" sz="1800">
                <a:hlinkClick r:id="rId4"/>
              </a:rPr>
              <a:t>http://www.mariontc.edu/</a:t>
            </a:r>
            <a:r>
              <a:rPr lang="en-US" sz="1800"/>
              <a:t> </a:t>
            </a:r>
          </a:p>
        </p:txBody>
      </p:sp>
      <p:sp>
        <p:nvSpPr>
          <p:cNvPr id="7" name="Title 6">
            <a:extLst>
              <a:ext uri="{FF2B5EF4-FFF2-40B4-BE49-F238E27FC236}">
                <a16:creationId xmlns:a16="http://schemas.microsoft.com/office/drawing/2014/main" id="{39B0EC6D-03DD-4CEE-9979-34A964DCA45D}"/>
              </a:ext>
            </a:extLst>
          </p:cNvPr>
          <p:cNvSpPr>
            <a:spLocks noGrp="1"/>
          </p:cNvSpPr>
          <p:nvPr>
            <p:ph type="title"/>
          </p:nvPr>
        </p:nvSpPr>
        <p:spPr>
          <a:xfrm>
            <a:off x="6522236" y="284386"/>
            <a:ext cx="5011410" cy="651448"/>
          </a:xfrm>
        </p:spPr>
        <p:txBody>
          <a:bodyPr/>
          <a:lstStyle/>
          <a:p>
            <a:r>
              <a:rPr lang="en-US"/>
              <a:t>Graduation</a:t>
            </a:r>
          </a:p>
        </p:txBody>
      </p:sp>
      <p:sp>
        <p:nvSpPr>
          <p:cNvPr id="3" name="Rectangle 2">
            <a:extLst>
              <a:ext uri="{FF2B5EF4-FFF2-40B4-BE49-F238E27FC236}">
                <a16:creationId xmlns:a16="http://schemas.microsoft.com/office/drawing/2014/main" id="{1B16007B-C289-490A-AFAC-764D0E1E15EC}"/>
              </a:ext>
            </a:extLst>
          </p:cNvPr>
          <p:cNvSpPr/>
          <p:nvPr/>
        </p:nvSpPr>
        <p:spPr>
          <a:xfrm>
            <a:off x="5436647" y="1452762"/>
            <a:ext cx="6534226" cy="2677656"/>
          </a:xfrm>
          <a:prstGeom prst="rect">
            <a:avLst/>
          </a:prstGeom>
        </p:spPr>
        <p:txBody>
          <a:bodyPr wrap="square" lIns="91440" tIns="45720" rIns="91440" bIns="45720" anchor="t">
            <a:spAutoFit/>
          </a:bodyPr>
          <a:lstStyle/>
          <a:p>
            <a:pPr marL="285750" indent="-285750">
              <a:buFont typeface="Wingdings" panose="05000000000000000000" pitchFamily="2" charset="2"/>
              <a:buChar char="v"/>
            </a:pPr>
            <a:endParaRPr lang="en-US" sz="2800" dirty="0"/>
          </a:p>
          <a:p>
            <a:r>
              <a:rPr lang="en-US" sz="2800" dirty="0">
                <a:ea typeface="Calibri Light"/>
                <a:cs typeface="Calibri Light"/>
              </a:rPr>
              <a:t>December Graduation – Thursday, </a:t>
            </a:r>
            <a:r>
              <a:rPr lang="en-US" sz="2800">
                <a:ea typeface="Calibri Light"/>
                <a:cs typeface="Calibri Light"/>
              </a:rPr>
              <a:t>December 17, 2026</a:t>
            </a:r>
            <a:endParaRPr lang="en-US" sz="2800" dirty="0"/>
          </a:p>
          <a:p>
            <a:endParaRPr lang="en-US" sz="2800" dirty="0"/>
          </a:p>
          <a:p>
            <a:r>
              <a:rPr lang="en-US" sz="2800"/>
              <a:t>June Graduation – First Baptist Church</a:t>
            </a:r>
            <a:endParaRPr lang="en-US" sz="2800">
              <a:ea typeface="Calibri Light"/>
              <a:cs typeface="Calibri"/>
            </a:endParaRPr>
          </a:p>
          <a:p>
            <a:pPr lvl="1"/>
            <a:r>
              <a:rPr lang="en-US" sz="2800"/>
              <a:t>Monday, June 10th, 2027</a:t>
            </a:r>
            <a:endParaRPr lang="en-US" sz="2800" dirty="0">
              <a:cs typeface="Calibri"/>
            </a:endParaRPr>
          </a:p>
        </p:txBody>
      </p:sp>
    </p:spTree>
    <p:extLst>
      <p:ext uri="{BB962C8B-B14F-4D97-AF65-F5344CB8AC3E}">
        <p14:creationId xmlns:p14="http://schemas.microsoft.com/office/powerpoint/2010/main" val="2928802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80D85C-0E57-22D4-A17F-BD158B44D2C2}"/>
              </a:ext>
            </a:extLst>
          </p:cNvPr>
          <p:cNvSpPr>
            <a:spLocks noGrp="1"/>
          </p:cNvSpPr>
          <p:nvPr>
            <p:ph type="sldNum" sz="quarter" idx="12"/>
          </p:nvPr>
        </p:nvSpPr>
        <p:spPr/>
        <p:txBody>
          <a:bodyPr/>
          <a:lstStyle/>
          <a:p>
            <a:fld id="{9EC71654-96A5-4280-94F3-931C61A9F92C}" type="slidenum">
              <a:rPr lang="en-US" noProof="0" smtClean="0"/>
              <a:pPr/>
              <a:t>12</a:t>
            </a:fld>
            <a:endParaRPr lang="en-US" noProof="0"/>
          </a:p>
        </p:txBody>
      </p:sp>
      <p:sp>
        <p:nvSpPr>
          <p:cNvPr id="3" name="Content Placeholder 2">
            <a:extLst>
              <a:ext uri="{FF2B5EF4-FFF2-40B4-BE49-F238E27FC236}">
                <a16:creationId xmlns:a16="http://schemas.microsoft.com/office/drawing/2014/main" id="{4E157146-8302-5092-4CF9-2C7EB892A84B}"/>
              </a:ext>
            </a:extLst>
          </p:cNvPr>
          <p:cNvSpPr>
            <a:spLocks noGrp="1"/>
          </p:cNvSpPr>
          <p:nvPr>
            <p:ph idx="1"/>
          </p:nvPr>
        </p:nvSpPr>
        <p:spPr>
          <a:xfrm>
            <a:off x="418246" y="1600933"/>
            <a:ext cx="10837862" cy="4761645"/>
          </a:xfrm>
          <a:solidFill>
            <a:schemeClr val="bg1"/>
          </a:solidFill>
        </p:spPr>
        <p:txBody>
          <a:bodyPr vert="horz" lIns="91440" tIns="45720" rIns="91440" bIns="45720" rtlCol="0" anchor="t">
            <a:noAutofit/>
          </a:bodyPr>
          <a:lstStyle/>
          <a:p>
            <a:r>
              <a:rPr lang="en-US" sz="1800" b="1" dirty="0">
                <a:ea typeface="+mn-lt"/>
                <a:cs typeface="+mn-lt"/>
              </a:rPr>
              <a:t>Wearable Technology</a:t>
            </a:r>
            <a:r>
              <a:rPr lang="en-US" sz="1800" dirty="0">
                <a:ea typeface="+mn-lt"/>
                <a:cs typeface="+mn-lt"/>
              </a:rPr>
              <a:t> refers to any electronic device worn on the body that is capable of recording, photographing, filming, listening, transmitting, receiving, storing, displaying, or processing information. This includes devices equipped with wireless communication, internet connectivity, artificial intelligence (AI), or similar technologies.</a:t>
            </a:r>
            <a:endParaRPr lang="en-US" sz="1800" dirty="0">
              <a:ea typeface="Calibri"/>
              <a:cs typeface="Calibri"/>
            </a:endParaRPr>
          </a:p>
          <a:p>
            <a:r>
              <a:rPr lang="en-US" sz="1800">
                <a:ea typeface="+mn-lt"/>
                <a:cs typeface="+mn-lt"/>
              </a:rPr>
              <a:t>Examples include, but are not limited to:</a:t>
            </a:r>
            <a:endParaRPr lang="en-US" sz="1800" dirty="0">
              <a:ea typeface="Calibri"/>
              <a:cs typeface="Calibri"/>
            </a:endParaRPr>
          </a:p>
          <a:p>
            <a:pPr lvl="1">
              <a:buFont typeface="Courier New" panose="020B0604020202020204" pitchFamily="34" charset="0"/>
              <a:buChar char="o"/>
            </a:pPr>
            <a:r>
              <a:rPr lang="en-US" sz="1400">
                <a:ea typeface="+mn-lt"/>
                <a:cs typeface="+mn-lt"/>
              </a:rPr>
              <a:t>AI-enabled smart glasses (such as Meta Ray-Ban Smart Glasses or similar devices)</a:t>
            </a:r>
            <a:endParaRPr lang="en-US" sz="1400">
              <a:ea typeface="Calibri"/>
              <a:cs typeface="Calibri"/>
            </a:endParaRPr>
          </a:p>
          <a:p>
            <a:pPr lvl="1">
              <a:buFont typeface="Courier New" panose="020B0604020202020204" pitchFamily="34" charset="0"/>
              <a:buChar char="o"/>
            </a:pPr>
            <a:r>
              <a:rPr lang="en-US" sz="1400">
                <a:ea typeface="+mn-lt"/>
                <a:cs typeface="+mn-lt"/>
              </a:rPr>
              <a:t>Recording or camera-equipped eyewear</a:t>
            </a:r>
            <a:endParaRPr lang="en-US" sz="1400">
              <a:ea typeface="Calibri"/>
              <a:cs typeface="Calibri"/>
            </a:endParaRPr>
          </a:p>
          <a:p>
            <a:pPr lvl="1">
              <a:buFont typeface="Courier New" panose="020B0604020202020204" pitchFamily="34" charset="0"/>
              <a:buChar char="o"/>
            </a:pPr>
            <a:r>
              <a:rPr lang="en-US" sz="1400">
                <a:ea typeface="+mn-lt"/>
                <a:cs typeface="+mn-lt"/>
              </a:rPr>
              <a:t>Smart watches</a:t>
            </a:r>
            <a:endParaRPr lang="en-US" sz="1400">
              <a:ea typeface="Calibri"/>
              <a:cs typeface="Calibri"/>
            </a:endParaRPr>
          </a:p>
          <a:p>
            <a:pPr lvl="1">
              <a:buFont typeface="Courier New" panose="020B0604020202020204" pitchFamily="34" charset="0"/>
              <a:buChar char="o"/>
            </a:pPr>
            <a:r>
              <a:rPr lang="en-US" sz="1400">
                <a:ea typeface="+mn-lt"/>
                <a:cs typeface="+mn-lt"/>
              </a:rPr>
              <a:t>Smart rings</a:t>
            </a:r>
            <a:endParaRPr lang="en-US" sz="1400">
              <a:ea typeface="Calibri"/>
              <a:cs typeface="Calibri"/>
            </a:endParaRPr>
          </a:p>
          <a:p>
            <a:pPr lvl="1">
              <a:buFont typeface="Courier New" panose="020B0604020202020204" pitchFamily="34" charset="0"/>
              <a:buChar char="o"/>
            </a:pPr>
            <a:r>
              <a:rPr lang="en-US" sz="1400">
                <a:ea typeface="+mn-lt"/>
                <a:cs typeface="+mn-lt"/>
              </a:rPr>
              <a:t>Smart earbuds or headphones</a:t>
            </a:r>
            <a:endParaRPr lang="en-US" sz="1400">
              <a:ea typeface="Calibri"/>
              <a:cs typeface="Calibri"/>
            </a:endParaRPr>
          </a:p>
          <a:p>
            <a:pPr lvl="1">
              <a:buFont typeface="Courier New" panose="020B0604020202020204" pitchFamily="34" charset="0"/>
              <a:buChar char="o"/>
            </a:pPr>
            <a:r>
              <a:rPr lang="en-US" sz="1400">
                <a:ea typeface="+mn-lt"/>
                <a:cs typeface="+mn-lt"/>
              </a:rPr>
              <a:t>AI-enabled wearable devices</a:t>
            </a:r>
            <a:endParaRPr lang="en-US" sz="1400">
              <a:ea typeface="Calibri"/>
              <a:cs typeface="Calibri"/>
            </a:endParaRPr>
          </a:p>
          <a:p>
            <a:pPr lvl="1">
              <a:buFont typeface="Courier New" panose="020B0604020202020204" pitchFamily="34" charset="0"/>
              <a:buChar char="o"/>
            </a:pPr>
            <a:r>
              <a:rPr lang="en-US" sz="1400">
                <a:ea typeface="+mn-lt"/>
                <a:cs typeface="+mn-lt"/>
              </a:rPr>
              <a:t>Fitness trackers with communication or recording capabilities</a:t>
            </a:r>
            <a:endParaRPr lang="en-US" sz="1400">
              <a:ea typeface="Calibri"/>
              <a:cs typeface="Calibri"/>
            </a:endParaRPr>
          </a:p>
          <a:p>
            <a:pPr lvl="1">
              <a:buFont typeface="Courier New" panose="020B0604020202020204" pitchFamily="34" charset="0"/>
              <a:buChar char="o"/>
            </a:pPr>
            <a:r>
              <a:rPr lang="en-US" sz="1400">
                <a:ea typeface="+mn-lt"/>
                <a:cs typeface="+mn-lt"/>
              </a:rPr>
              <a:t>Any future wearable device capable of capturing, transmitting, receiving, or processing information</a:t>
            </a:r>
            <a:endParaRPr lang="en-US" sz="1400">
              <a:ea typeface="Calibri"/>
              <a:cs typeface="Calibri"/>
            </a:endParaRPr>
          </a:p>
          <a:p>
            <a:pPr lvl="1">
              <a:buFont typeface="Courier New" panose="020B0604020202020204" pitchFamily="34" charset="0"/>
              <a:buChar char="o"/>
            </a:pPr>
            <a:r>
              <a:rPr lang="en-US" sz="1400">
                <a:ea typeface="+mn-lt"/>
                <a:cs typeface="+mn-lt"/>
              </a:rPr>
              <a:t>Conventional prescription eyeglasses and contact lenses that do not possess electronic, recording, communication, or artificial intelligence functions are not considered wearable technology under this policy.</a:t>
            </a:r>
            <a:endParaRPr lang="en-US" sz="1400">
              <a:ea typeface="Calibri"/>
              <a:cs typeface="Calibri"/>
            </a:endParaRPr>
          </a:p>
        </p:txBody>
      </p:sp>
      <p:sp>
        <p:nvSpPr>
          <p:cNvPr id="4" name="Title 3">
            <a:extLst>
              <a:ext uri="{FF2B5EF4-FFF2-40B4-BE49-F238E27FC236}">
                <a16:creationId xmlns:a16="http://schemas.microsoft.com/office/drawing/2014/main" id="{3FAC2449-07C3-B83A-0586-6D5E535D62CD}"/>
              </a:ext>
            </a:extLst>
          </p:cNvPr>
          <p:cNvSpPr>
            <a:spLocks noGrp="1"/>
          </p:cNvSpPr>
          <p:nvPr>
            <p:ph type="title"/>
          </p:nvPr>
        </p:nvSpPr>
        <p:spPr/>
        <p:txBody>
          <a:bodyPr/>
          <a:lstStyle/>
          <a:p>
            <a:r>
              <a:rPr lang="en-US"/>
              <a:t>Wearable technology</a:t>
            </a:r>
          </a:p>
        </p:txBody>
      </p:sp>
      <p:pic>
        <p:nvPicPr>
          <p:cNvPr id="5" name="Picture 4">
            <a:extLst>
              <a:ext uri="{FF2B5EF4-FFF2-40B4-BE49-F238E27FC236}">
                <a16:creationId xmlns:a16="http://schemas.microsoft.com/office/drawing/2014/main" id="{710A3AE8-6B63-73FD-8C01-401C57A3438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883769" y="2487793"/>
            <a:ext cx="3888154" cy="2195029"/>
          </a:xfrm>
          <a:prstGeom prst="rect">
            <a:avLst/>
          </a:prstGeom>
        </p:spPr>
      </p:pic>
      <p:sp>
        <p:nvSpPr>
          <p:cNvPr id="6" name="TextBox 5">
            <a:extLst>
              <a:ext uri="{FF2B5EF4-FFF2-40B4-BE49-F238E27FC236}">
                <a16:creationId xmlns:a16="http://schemas.microsoft.com/office/drawing/2014/main" id="{98849415-3413-E59C-B752-12C73ECE69DE}"/>
              </a:ext>
            </a:extLst>
          </p:cNvPr>
          <p:cNvSpPr txBox="1"/>
          <p:nvPr/>
        </p:nvSpPr>
        <p:spPr>
          <a:xfrm>
            <a:off x="9173308" y="4672990"/>
            <a:ext cx="3126154" cy="200270"/>
          </a:xfrm>
          <a:prstGeom prst="rect">
            <a:avLst/>
          </a:prstGeom>
        </p:spPr>
        <p:txBody>
          <a:bodyPr lIns="91440" tIns="45720" rIns="91440" bIns="45720" anchor="t">
            <a:normAutofit fontScale="77500" lnSpcReduction="20000"/>
          </a:bodyPr>
          <a:lstStyle/>
          <a:p>
            <a:r>
              <a:rPr lang="en-US" sz="1050" dirty="0"/>
              <a:t>The Photo by </a:t>
            </a:r>
            <a:r>
              <a:rPr lang="en-US" sz="1050" dirty="0" err="1"/>
              <a:t>PhotoAuthor</a:t>
            </a:r>
            <a:r>
              <a:rPr lang="en-US" sz="1050" dirty="0"/>
              <a:t> is licensed under CCYYSA.</a:t>
            </a:r>
          </a:p>
        </p:txBody>
      </p:sp>
    </p:spTree>
    <p:extLst>
      <p:ext uri="{BB962C8B-B14F-4D97-AF65-F5344CB8AC3E}">
        <p14:creationId xmlns:p14="http://schemas.microsoft.com/office/powerpoint/2010/main" val="4222853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383285-A6A9-A976-3C04-CD85E59A5E26}"/>
              </a:ext>
            </a:extLst>
          </p:cNvPr>
          <p:cNvSpPr>
            <a:spLocks noGrp="1"/>
          </p:cNvSpPr>
          <p:nvPr>
            <p:ph type="sldNum" sz="quarter" idx="12"/>
          </p:nvPr>
        </p:nvSpPr>
        <p:spPr/>
        <p:txBody>
          <a:bodyPr/>
          <a:lstStyle/>
          <a:p>
            <a:fld id="{9EC71654-96A5-4280-94F3-931C61A9F92C}" type="slidenum">
              <a:rPr lang="en-US" noProof="0" smtClean="0"/>
              <a:pPr/>
              <a:t>13</a:t>
            </a:fld>
            <a:endParaRPr lang="en-US" noProof="0"/>
          </a:p>
        </p:txBody>
      </p:sp>
      <p:sp>
        <p:nvSpPr>
          <p:cNvPr id="3" name="Content Placeholder 2">
            <a:extLst>
              <a:ext uri="{FF2B5EF4-FFF2-40B4-BE49-F238E27FC236}">
                <a16:creationId xmlns:a16="http://schemas.microsoft.com/office/drawing/2014/main" id="{6FE07784-19A5-0AD0-D6EA-623F846DF770}"/>
              </a:ext>
            </a:extLst>
          </p:cNvPr>
          <p:cNvSpPr>
            <a:spLocks noGrp="1"/>
          </p:cNvSpPr>
          <p:nvPr>
            <p:ph idx="1"/>
          </p:nvPr>
        </p:nvSpPr>
        <p:spPr>
          <a:xfrm>
            <a:off x="525707" y="575163"/>
            <a:ext cx="10837862" cy="4996107"/>
          </a:xfrm>
          <a:solidFill>
            <a:schemeClr val="bg1"/>
          </a:solidFill>
        </p:spPr>
        <p:txBody>
          <a:bodyPr vert="horz" lIns="91440" tIns="45720" rIns="91440" bIns="45720" rtlCol="0" anchor="t">
            <a:noAutofit/>
          </a:bodyPr>
          <a:lstStyle/>
          <a:p>
            <a:r>
              <a:rPr lang="en-US" sz="2400">
                <a:ea typeface="+mn-lt"/>
                <a:cs typeface="+mn-lt"/>
              </a:rPr>
              <a:t>To protect privacy, maintain academic integrity, and promote a safe and professional educational environment, students </a:t>
            </a:r>
            <a:r>
              <a:rPr lang="en-US" sz="2400" b="1">
                <a:ea typeface="+mn-lt"/>
                <a:cs typeface="+mn-lt"/>
              </a:rPr>
              <a:t>may not wear</a:t>
            </a:r>
            <a:r>
              <a:rPr lang="en-US" sz="2400">
                <a:ea typeface="+mn-lt"/>
                <a:cs typeface="+mn-lt"/>
              </a:rPr>
              <a:t> or use </a:t>
            </a:r>
            <a:r>
              <a:rPr lang="en-US" sz="2400" b="1">
                <a:ea typeface="+mn-lt"/>
                <a:cs typeface="+mn-lt"/>
              </a:rPr>
              <a:t>prohibited wearable</a:t>
            </a:r>
            <a:r>
              <a:rPr lang="en-US" sz="2400">
                <a:ea typeface="+mn-lt"/>
                <a:cs typeface="+mn-lt"/>
              </a:rPr>
              <a:t> </a:t>
            </a:r>
            <a:r>
              <a:rPr lang="en-US" sz="2400" b="1">
                <a:ea typeface="+mn-lt"/>
                <a:cs typeface="+mn-lt"/>
              </a:rPr>
              <a:t>technology</a:t>
            </a:r>
            <a:r>
              <a:rPr lang="en-US" sz="2400">
                <a:ea typeface="+mn-lt"/>
                <a:cs typeface="+mn-lt"/>
              </a:rPr>
              <a:t> during:</a:t>
            </a:r>
            <a:endParaRPr lang="en-US" sz="2400">
              <a:ea typeface="Calibri"/>
              <a:cs typeface="Calibri"/>
            </a:endParaRPr>
          </a:p>
          <a:p>
            <a:pPr lvl="3"/>
            <a:r>
              <a:rPr lang="en-US">
                <a:ea typeface="+mn-lt"/>
                <a:cs typeface="+mn-lt"/>
              </a:rPr>
              <a:t>Classroom instruction</a:t>
            </a:r>
            <a:endParaRPr lang="en-US" dirty="0">
              <a:ea typeface="Calibri"/>
              <a:cs typeface="Calibri"/>
            </a:endParaRPr>
          </a:p>
          <a:p>
            <a:pPr lvl="3"/>
            <a:r>
              <a:rPr lang="en-US">
                <a:ea typeface="+mn-lt"/>
                <a:cs typeface="+mn-lt"/>
              </a:rPr>
              <a:t>Laboratory activities</a:t>
            </a:r>
            <a:endParaRPr lang="en-US" dirty="0">
              <a:ea typeface="Calibri"/>
              <a:cs typeface="Calibri"/>
            </a:endParaRPr>
          </a:p>
          <a:p>
            <a:pPr lvl="3"/>
            <a:r>
              <a:rPr lang="en-US">
                <a:ea typeface="+mn-lt"/>
                <a:cs typeface="+mn-lt"/>
              </a:rPr>
              <a:t>Skills demonstrations</a:t>
            </a:r>
            <a:endParaRPr lang="en-US" dirty="0">
              <a:ea typeface="Calibri"/>
              <a:cs typeface="Calibri"/>
            </a:endParaRPr>
          </a:p>
          <a:p>
            <a:pPr lvl="3"/>
            <a:r>
              <a:rPr lang="en-US">
                <a:ea typeface="+mn-lt"/>
                <a:cs typeface="+mn-lt"/>
              </a:rPr>
              <a:t>Simulation experiences</a:t>
            </a:r>
            <a:endParaRPr lang="en-US" dirty="0">
              <a:ea typeface="Calibri"/>
              <a:cs typeface="Calibri"/>
            </a:endParaRPr>
          </a:p>
          <a:p>
            <a:pPr lvl="3"/>
            <a:r>
              <a:rPr lang="en-US">
                <a:ea typeface="+mn-lt"/>
                <a:cs typeface="+mn-lt"/>
              </a:rPr>
              <a:t>Testing or examinations</a:t>
            </a:r>
            <a:endParaRPr lang="en-US" dirty="0">
              <a:ea typeface="Calibri"/>
              <a:cs typeface="Calibri"/>
            </a:endParaRPr>
          </a:p>
          <a:p>
            <a:pPr lvl="3"/>
            <a:r>
              <a:rPr lang="en-US">
                <a:ea typeface="+mn-lt"/>
                <a:cs typeface="+mn-lt"/>
              </a:rPr>
              <a:t>Clinical, practicum, internship, field experience, or externship assignments</a:t>
            </a:r>
            <a:endParaRPr lang="en-US" dirty="0">
              <a:ea typeface="Calibri"/>
              <a:cs typeface="Calibri"/>
            </a:endParaRPr>
          </a:p>
          <a:p>
            <a:pPr lvl="3"/>
            <a:r>
              <a:rPr lang="en-US" dirty="0">
                <a:ea typeface="+mn-lt"/>
                <a:cs typeface="+mn-lt"/>
              </a:rPr>
              <a:t>Any educational activity where patient, student, employee, or institutional confidentiality may be compromised</a:t>
            </a:r>
            <a:endParaRPr lang="en-US" dirty="0">
              <a:ea typeface="Calibri"/>
              <a:cs typeface="Calibri"/>
            </a:endParaRPr>
          </a:p>
          <a:p>
            <a:r>
              <a:rPr lang="en-US" sz="2400">
                <a:ea typeface="+mn-lt"/>
                <a:cs typeface="+mn-lt"/>
              </a:rPr>
              <a:t>Wearable technology may not be used to record, photograph, livestream, transmit, receive, search for information, communicate with others, or utilize artificial intelligence during any educational activity unless specifically authorized in writing by the instructor for instructional purposes.</a:t>
            </a:r>
            <a:endParaRPr lang="en-US" sz="2400">
              <a:ea typeface="Calibri"/>
              <a:cs typeface="Calibri"/>
            </a:endParaRPr>
          </a:p>
          <a:p>
            <a:endParaRPr lang="en-US" sz="3200" dirty="0">
              <a:ea typeface="Calibri"/>
              <a:cs typeface="Calibri"/>
            </a:endParaRPr>
          </a:p>
        </p:txBody>
      </p:sp>
      <p:pic>
        <p:nvPicPr>
          <p:cNvPr id="5" name="Picture 4">
            <a:extLst>
              <a:ext uri="{FF2B5EF4-FFF2-40B4-BE49-F238E27FC236}">
                <a16:creationId xmlns:a16="http://schemas.microsoft.com/office/drawing/2014/main" id="{6B7F4793-FD77-262E-3187-ACC7303FFAE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743462" y="1345395"/>
            <a:ext cx="2911231" cy="1646748"/>
          </a:xfrm>
          <a:prstGeom prst="rect">
            <a:avLst/>
          </a:prstGeom>
        </p:spPr>
      </p:pic>
      <p:sp>
        <p:nvSpPr>
          <p:cNvPr id="6" name="TextBox 5">
            <a:extLst>
              <a:ext uri="{FF2B5EF4-FFF2-40B4-BE49-F238E27FC236}">
                <a16:creationId xmlns:a16="http://schemas.microsoft.com/office/drawing/2014/main" id="{24D94A2B-01E1-1C66-0A05-F3555259B5B6}"/>
              </a:ext>
            </a:extLst>
          </p:cNvPr>
          <p:cNvSpPr txBox="1"/>
          <p:nvPr/>
        </p:nvSpPr>
        <p:spPr>
          <a:xfrm>
            <a:off x="9036539" y="2981812"/>
            <a:ext cx="3145694" cy="180733"/>
          </a:xfrm>
          <a:prstGeom prst="rect">
            <a:avLst/>
          </a:prstGeom>
        </p:spPr>
        <p:txBody>
          <a:bodyPr lIns="91440" tIns="45720" rIns="91440" bIns="45720" anchor="t">
            <a:normAutofit fontScale="77500" lnSpcReduction="20000"/>
          </a:bodyPr>
          <a:lstStyle/>
          <a:p>
            <a:r>
              <a:rPr lang="en-US" sz="900" dirty="0"/>
              <a:t>The Photo by Photo Author is licensed under CCYYSA.</a:t>
            </a:r>
          </a:p>
        </p:txBody>
      </p:sp>
    </p:spTree>
    <p:extLst>
      <p:ext uri="{BB962C8B-B14F-4D97-AF65-F5344CB8AC3E}">
        <p14:creationId xmlns:p14="http://schemas.microsoft.com/office/powerpoint/2010/main" val="2747596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67364" y="159705"/>
            <a:ext cx="9448799" cy="1736942"/>
          </a:xfrm>
        </p:spPr>
        <p:txBody>
          <a:bodyPr>
            <a:noAutofit/>
          </a:bodyPr>
          <a:lstStyle/>
          <a:p>
            <a:r>
              <a:rPr lang="en-US" sz="2400">
                <a:solidFill>
                  <a:srgbClr val="2C567A"/>
                </a:solidFill>
              </a:rPr>
              <a:t> Available at the Front Desk  </a:t>
            </a:r>
            <a:br>
              <a:rPr lang="en-US" sz="2400">
                <a:solidFill>
                  <a:srgbClr val="2C567A"/>
                </a:solidFill>
              </a:rPr>
            </a:br>
            <a:r>
              <a:rPr lang="en-US" sz="2400">
                <a:solidFill>
                  <a:srgbClr val="2C567A"/>
                </a:solidFill>
              </a:rPr>
              <a:t> </a:t>
            </a:r>
            <a:br>
              <a:rPr lang="en-US" sz="2400">
                <a:solidFill>
                  <a:srgbClr val="2C567A"/>
                </a:solidFill>
              </a:rPr>
            </a:br>
            <a:r>
              <a:rPr lang="en-US" sz="2400">
                <a:solidFill>
                  <a:srgbClr val="2C567A"/>
                </a:solidFill>
              </a:rPr>
              <a:t> MTC’s website:  mariontc.edu </a:t>
            </a:r>
            <a:br>
              <a:rPr lang="en-US" sz="2400">
                <a:solidFill>
                  <a:srgbClr val="2C567A"/>
                </a:solidFill>
              </a:rPr>
            </a:br>
            <a:r>
              <a:rPr lang="en-US" sz="2400">
                <a:solidFill>
                  <a:srgbClr val="2C567A"/>
                </a:solidFill>
              </a:rPr>
              <a:t>          Found by clicking &gt; Admissions/Plans and Procedures</a:t>
            </a:r>
            <a:endParaRPr lang="en-US"/>
          </a:p>
        </p:txBody>
      </p:sp>
      <p:graphicFrame>
        <p:nvGraphicFramePr>
          <p:cNvPr id="3" name="Content Placeholder 2" descr="Alternating Flow diagram showing 3 groups arranged from left to right with a title and bullet points in each group and a curved arrow showing the flow from one group to the next."/>
          <p:cNvGraphicFramePr>
            <a:graphicFrameLocks noGrp="1"/>
          </p:cNvGraphicFramePr>
          <p:nvPr>
            <p:ph idx="1"/>
            <p:extLst>
              <p:ext uri="{D42A27DB-BD31-4B8C-83A1-F6EECF244321}">
                <p14:modId xmlns:p14="http://schemas.microsoft.com/office/powerpoint/2010/main" val="603122793"/>
              </p:ext>
            </p:extLst>
          </p:nvPr>
        </p:nvGraphicFramePr>
        <p:xfrm>
          <a:off x="1524002" y="1717110"/>
          <a:ext cx="9134475"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6748AE5A-BC51-41DE-9E45-DECB37C553AE}"/>
              </a:ext>
            </a:extLst>
          </p:cNvPr>
          <p:cNvSpPr/>
          <p:nvPr/>
        </p:nvSpPr>
        <p:spPr>
          <a:xfrm>
            <a:off x="939802" y="6040903"/>
            <a:ext cx="6388100" cy="646331"/>
          </a:xfrm>
          <a:prstGeom prst="rect">
            <a:avLst/>
          </a:prstGeom>
        </p:spPr>
        <p:txBody>
          <a:bodyPr wrap="square">
            <a:spAutoFit/>
          </a:bodyPr>
          <a:lstStyle/>
          <a:p>
            <a:pPr lvl="1"/>
            <a:r>
              <a:rPr lang="en-US">
                <a:solidFill>
                  <a:srgbClr val="2C567A"/>
                </a:solidFill>
              </a:rPr>
              <a:t>Anissa Damon, COE Liaison</a:t>
            </a:r>
          </a:p>
          <a:p>
            <a:pPr lvl="1"/>
            <a:r>
              <a:rPr lang="en-US">
                <a:solidFill>
                  <a:srgbClr val="2C567A"/>
                </a:solidFill>
              </a:rPr>
              <a:t>Anissa.Damon@marion.k12.fl.us</a:t>
            </a:r>
          </a:p>
        </p:txBody>
      </p:sp>
      <p:pic>
        <p:nvPicPr>
          <p:cNvPr id="5" name="Picture 4">
            <a:extLst>
              <a:ext uri="{FF2B5EF4-FFF2-40B4-BE49-F238E27FC236}">
                <a16:creationId xmlns:a16="http://schemas.microsoft.com/office/drawing/2014/main" id="{8C359710-4762-4619-B226-5713F73152AD}"/>
              </a:ext>
            </a:extLst>
          </p:cNvPr>
          <p:cNvPicPr>
            <a:picLocks noChangeAspect="1"/>
          </p:cNvPicPr>
          <p:nvPr/>
        </p:nvPicPr>
        <p:blipFill>
          <a:blip r:embed="rId7"/>
          <a:stretch>
            <a:fillRect/>
          </a:stretch>
        </p:blipFill>
        <p:spPr>
          <a:xfrm>
            <a:off x="249241" y="5315634"/>
            <a:ext cx="1097280" cy="1371600"/>
          </a:xfrm>
          <a:prstGeom prst="rect">
            <a:avLst/>
          </a:prstGeom>
        </p:spPr>
      </p:pic>
    </p:spTree>
    <p:extLst>
      <p:ext uri="{BB962C8B-B14F-4D97-AF65-F5344CB8AC3E}">
        <p14:creationId xmlns:p14="http://schemas.microsoft.com/office/powerpoint/2010/main" val="462238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8C24C-E899-E6FE-D89D-AFCB3BA2D081}"/>
              </a:ext>
            </a:extLst>
          </p:cNvPr>
          <p:cNvSpPr>
            <a:spLocks noGrp="1"/>
          </p:cNvSpPr>
          <p:nvPr>
            <p:ph type="title"/>
          </p:nvPr>
        </p:nvSpPr>
        <p:spPr>
          <a:xfrm>
            <a:off x="507556" y="513321"/>
            <a:ext cx="11150600" cy="920336"/>
          </a:xfrm>
        </p:spPr>
        <p:txBody>
          <a:bodyPr anchor="b">
            <a:normAutofit/>
          </a:bodyPr>
          <a:lstStyle/>
          <a:p>
            <a:r>
              <a:rPr lang="en-US"/>
              <a:t>A.L.I.C.E. Protocol Drill</a:t>
            </a:r>
          </a:p>
        </p:txBody>
      </p:sp>
      <p:sp>
        <p:nvSpPr>
          <p:cNvPr id="10" name="Content Placeholder 2">
            <a:extLst>
              <a:ext uri="{FF2B5EF4-FFF2-40B4-BE49-F238E27FC236}">
                <a16:creationId xmlns:a16="http://schemas.microsoft.com/office/drawing/2014/main" id="{94E19C80-BDF5-F754-AA22-1B5A51DC6E2B}"/>
              </a:ext>
            </a:extLst>
          </p:cNvPr>
          <p:cNvSpPr>
            <a:spLocks noGrp="1"/>
          </p:cNvSpPr>
          <p:nvPr>
            <p:ph sz="half" idx="1"/>
          </p:nvPr>
        </p:nvSpPr>
        <p:spPr>
          <a:xfrm>
            <a:off x="390615" y="1602996"/>
            <a:ext cx="8907462" cy="4425201"/>
          </a:xfrm>
        </p:spPr>
        <p:txBody>
          <a:bodyPr vert="horz" lIns="91440" tIns="45720" rIns="91440" bIns="45720" rtlCol="0" anchor="t">
            <a:normAutofit/>
          </a:bodyPr>
          <a:lstStyle/>
          <a:p>
            <a:r>
              <a:rPr lang="en-US" b="1" u="sng" dirty="0"/>
              <a:t>A.L.I.C.E. Protocol Drill</a:t>
            </a:r>
            <a:endParaRPr lang="en-US" dirty="0">
              <a:ea typeface="Calibri"/>
              <a:cs typeface="Calibri"/>
            </a:endParaRPr>
          </a:p>
          <a:p>
            <a:r>
              <a:rPr lang="en-US" sz="2000" dirty="0"/>
              <a:t>This Safety Drill is different than the rest. This drill uses different classroom procedures for students in the event of an active threat on campus. The district, as well, as the nation, has mandated a specific protocol to use during this drill. It is called the A.L.I.C.E. Protocol.  </a:t>
            </a:r>
            <a:endParaRPr lang="en-US" sz="2000" dirty="0">
              <a:ea typeface="Calibri"/>
              <a:cs typeface="Calibri"/>
            </a:endParaRPr>
          </a:p>
          <a:p>
            <a:r>
              <a:rPr lang="en-US" sz="3200" b="1" dirty="0"/>
              <a:t>A</a:t>
            </a:r>
            <a:r>
              <a:rPr lang="en-US" sz="3200" dirty="0"/>
              <a:t>lert, </a:t>
            </a:r>
            <a:r>
              <a:rPr lang="en-US" sz="3200" b="1" dirty="0"/>
              <a:t>L</a:t>
            </a:r>
            <a:r>
              <a:rPr lang="en-US" sz="3200" dirty="0"/>
              <a:t>ockdown,</a:t>
            </a:r>
            <a:r>
              <a:rPr lang="en-US" sz="3200" b="1" dirty="0"/>
              <a:t> I</a:t>
            </a:r>
            <a:r>
              <a:rPr lang="en-US" sz="3200" dirty="0"/>
              <a:t>nform, </a:t>
            </a:r>
            <a:r>
              <a:rPr lang="en-US" sz="3200" b="1" dirty="0"/>
              <a:t>C</a:t>
            </a:r>
            <a:r>
              <a:rPr lang="en-US" sz="3200" dirty="0"/>
              <a:t>ounter, and </a:t>
            </a:r>
            <a:r>
              <a:rPr lang="en-US" sz="3200" b="1" dirty="0"/>
              <a:t>E</a:t>
            </a:r>
            <a:r>
              <a:rPr lang="en-US" sz="3200" dirty="0"/>
              <a:t>vacuate </a:t>
            </a:r>
            <a:r>
              <a:rPr lang="en-US" sz="3200" b="1" dirty="0"/>
              <a:t>(ALICE)</a:t>
            </a:r>
            <a:endParaRPr lang="en-US" sz="3200" b="1" dirty="0">
              <a:ea typeface="Calibri"/>
              <a:cs typeface="Calibri"/>
            </a:endParaRPr>
          </a:p>
          <a:p>
            <a:r>
              <a:rPr lang="en-US" sz="2000" dirty="0"/>
              <a:t>The Marion County School District has implemented the Alice Protocol in the event of an active shooting.</a:t>
            </a:r>
            <a:endParaRPr lang="en-US" sz="2000" dirty="0">
              <a:ea typeface="Calibri"/>
              <a:cs typeface="Calibri"/>
            </a:endParaRPr>
          </a:p>
          <a:p>
            <a:endParaRPr lang="en-US" sz="2000">
              <a:ea typeface="Calibri"/>
              <a:cs typeface="Calibri"/>
            </a:endParaRPr>
          </a:p>
          <a:p>
            <a:endParaRPr lang="en-US" sz="2000">
              <a:ea typeface="Calibri"/>
              <a:cs typeface="Calibri"/>
            </a:endParaRPr>
          </a:p>
          <a:p>
            <a:pPr marL="0" indent="0">
              <a:buNone/>
            </a:pPr>
            <a:endParaRPr lang="en-US" sz="2000" b="1" dirty="0">
              <a:solidFill>
                <a:srgbClr val="FF0000"/>
              </a:solidFill>
              <a:ea typeface="Calibri"/>
              <a:cs typeface="Calibri"/>
            </a:endParaRPr>
          </a:p>
        </p:txBody>
      </p:sp>
      <p:sp>
        <p:nvSpPr>
          <p:cNvPr id="4" name="Slide Number Placeholder 3">
            <a:extLst>
              <a:ext uri="{FF2B5EF4-FFF2-40B4-BE49-F238E27FC236}">
                <a16:creationId xmlns:a16="http://schemas.microsoft.com/office/drawing/2014/main" id="{8EDF9EAE-B60D-1511-7D41-3134FED0085B}"/>
              </a:ext>
            </a:extLst>
          </p:cNvPr>
          <p:cNvSpPr>
            <a:spLocks noGrp="1"/>
          </p:cNvSpPr>
          <p:nvPr>
            <p:ph type="sldNum" sz="quarter" idx="12"/>
          </p:nvPr>
        </p:nvSpPr>
        <p:spPr/>
        <p:txBody>
          <a:bodyPr anchor="ctr">
            <a:normAutofit fontScale="92500" lnSpcReduction="10000"/>
          </a:bodyPr>
          <a:lstStyle/>
          <a:p>
            <a:pPr>
              <a:spcAft>
                <a:spcPts val="600"/>
              </a:spcAft>
            </a:pPr>
            <a:fld id="{9EC71654-96A5-4280-94F3-931C61A9F92C}" type="slidenum">
              <a:rPr lang="en-US" noProof="0" smtClean="0"/>
              <a:pPr>
                <a:spcAft>
                  <a:spcPts val="600"/>
                </a:spcAft>
              </a:pPr>
              <a:t>15</a:t>
            </a:fld>
            <a:endParaRPr lang="en-US" noProof="0"/>
          </a:p>
        </p:txBody>
      </p:sp>
    </p:spTree>
    <p:extLst>
      <p:ext uri="{BB962C8B-B14F-4D97-AF65-F5344CB8AC3E}">
        <p14:creationId xmlns:p14="http://schemas.microsoft.com/office/powerpoint/2010/main" val="4007377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asketball on a bench">
            <a:extLst>
              <a:ext uri="{FF2B5EF4-FFF2-40B4-BE49-F238E27FC236}">
                <a16:creationId xmlns:a16="http://schemas.microsoft.com/office/drawing/2014/main" id="{EF8AD7CD-CDBB-94F9-D33F-FFBDB8FE62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8583" y="-41077"/>
            <a:ext cx="10397486" cy="6935042"/>
          </a:xfrm>
          <a:prstGeom prst="rect">
            <a:avLst/>
          </a:prstGeom>
          <a:solidFill>
            <a:srgbClr val="D9C5AC"/>
          </a:solidFill>
        </p:spPr>
      </p:pic>
      <p:sp>
        <p:nvSpPr>
          <p:cNvPr id="3" name="Subtitle 2"/>
          <p:cNvSpPr>
            <a:spLocks noGrp="1"/>
          </p:cNvSpPr>
          <p:nvPr>
            <p:ph type="subTitle" idx="1"/>
          </p:nvPr>
        </p:nvSpPr>
        <p:spPr>
          <a:xfrm>
            <a:off x="952092" y="1730829"/>
            <a:ext cx="6619007" cy="983025"/>
          </a:xfrm>
        </p:spPr>
        <p:txBody>
          <a:bodyPr vert="horz" lIns="91440" tIns="45720" rIns="91440" bIns="45720" rtlCol="0" anchor="t">
            <a:normAutofit/>
          </a:bodyPr>
          <a:lstStyle/>
          <a:p>
            <a:pPr algn="ctr"/>
            <a:r>
              <a:rPr lang="en-US" sz="4000" b="1" spc="-150" dirty="0">
                <a:latin typeface="Grandview" panose="020B0502040204020203" pitchFamily="34" charset="0"/>
                <a:cs typeface="HElvetica" panose="020B0604020202020204" pitchFamily="34" charset="0"/>
              </a:rPr>
              <a:t>Anonymous Reporting App</a:t>
            </a:r>
            <a:endParaRPr lang="en-US"/>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2510" y="295845"/>
            <a:ext cx="9566563" cy="1434984"/>
          </a:xfrm>
          <a:prstGeom prst="rect">
            <a:avLst/>
          </a:prstGeom>
        </p:spPr>
      </p:pic>
      <p:pic>
        <p:nvPicPr>
          <p:cNvPr id="4" name="Picture 3" descr="A screenshot of a phone&#10;&#10;Description automatically generated">
            <a:extLst>
              <a:ext uri="{FF2B5EF4-FFF2-40B4-BE49-F238E27FC236}">
                <a16:creationId xmlns:a16="http://schemas.microsoft.com/office/drawing/2014/main" id="{C941CC4E-D0D9-C214-974B-96136732E0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83397" y="-300361"/>
            <a:ext cx="3408604" cy="7376569"/>
          </a:xfrm>
          <a:prstGeom prst="rect">
            <a:avLst/>
          </a:prstGeom>
          <a:solidFill>
            <a:srgbClr val="273C7F"/>
          </a:solidFill>
        </p:spPr>
      </p:pic>
    </p:spTree>
    <p:extLst>
      <p:ext uri="{BB962C8B-B14F-4D97-AF65-F5344CB8AC3E}">
        <p14:creationId xmlns:p14="http://schemas.microsoft.com/office/powerpoint/2010/main" val="19093801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type="body" idx="1"/>
          </p:nvPr>
        </p:nvSpPr>
        <p:spPr>
          <a:xfrm>
            <a:off x="838200" y="647321"/>
            <a:ext cx="10515600" cy="648543"/>
          </a:xfrm>
        </p:spPr>
        <p:txBody>
          <a:bodyPr>
            <a:normAutofit fontScale="85000" lnSpcReduction="10000"/>
          </a:bodyPr>
          <a:lstStyle/>
          <a:p>
            <a:pPr marL="0" indent="0" algn="ctr">
              <a:buNone/>
            </a:pPr>
            <a:r>
              <a:rPr lang="en-US" sz="5400" dirty="0">
                <a:latin typeface="Grandview" panose="020B0502040204020203" pitchFamily="34" charset="0"/>
              </a:rPr>
              <a:t>Check out this </a:t>
            </a:r>
            <a:r>
              <a:rPr lang="en-US" sz="5400" dirty="0">
                <a:solidFill>
                  <a:srgbClr val="DA5467"/>
                </a:solidFill>
                <a:latin typeface="Grandview" panose="020B0502040204020203" pitchFamily="34" charset="0"/>
                <a:hlinkClick r:id="rId3">
                  <a:extLst>
                    <a:ext uri="{A12FA001-AC4F-418D-AE19-62706E023703}">
                      <ahyp:hlinkClr xmlns:ahyp="http://schemas.microsoft.com/office/drawing/2018/hyperlinkcolor" val="tx"/>
                    </a:ext>
                  </a:extLst>
                </a:hlinkClick>
              </a:rPr>
              <a:t>video</a:t>
            </a:r>
            <a:r>
              <a:rPr lang="en-US" sz="5400" dirty="0">
                <a:solidFill>
                  <a:srgbClr val="DA5467"/>
                </a:solidFill>
                <a:latin typeface="Grandview" panose="020B0502040204020203" pitchFamily="34" charset="0"/>
              </a:rPr>
              <a:t> </a:t>
            </a:r>
            <a:r>
              <a:rPr lang="en-US" sz="5400" dirty="0">
                <a:latin typeface="Grandview" panose="020B0502040204020203" pitchFamily="34" charset="0"/>
              </a:rPr>
              <a:t>about FortifyFL</a:t>
            </a:r>
          </a:p>
        </p:txBody>
      </p:sp>
      <p:pic>
        <p:nvPicPr>
          <p:cNvPr id="4" name="Picture 3" descr="A group of people with a logo&#10;&#10;Description automatically generated">
            <a:extLst>
              <a:ext uri="{FF2B5EF4-FFF2-40B4-BE49-F238E27FC236}">
                <a16:creationId xmlns:a16="http://schemas.microsoft.com/office/drawing/2014/main" id="{05536D17-5318-019B-D6CD-F0EA5E7E2E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0207" y="1526684"/>
            <a:ext cx="8891586" cy="5001517"/>
          </a:xfrm>
          <a:prstGeom prst="rect">
            <a:avLst/>
          </a:prstGeom>
        </p:spPr>
      </p:pic>
    </p:spTree>
    <p:extLst>
      <p:ext uri="{BB962C8B-B14F-4D97-AF65-F5344CB8AC3E}">
        <p14:creationId xmlns:p14="http://schemas.microsoft.com/office/powerpoint/2010/main" val="279623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789145"/>
            <a:ext cx="10515600" cy="1325563"/>
          </a:xfrm>
        </p:spPr>
        <p:txBody>
          <a:bodyPr>
            <a:normAutofit/>
          </a:bodyPr>
          <a:lstStyle/>
          <a:p>
            <a:pPr algn="ctr"/>
            <a:r>
              <a:rPr lang="en-US" sz="7200" b="1" dirty="0">
                <a:solidFill>
                  <a:schemeClr val="bg1"/>
                </a:solidFill>
                <a:latin typeface="Grandview" panose="020B0502040204020203" pitchFamily="34" charset="0"/>
                <a:cs typeface="HElvetica" panose="020B0604020202020204" pitchFamily="34" charset="0"/>
              </a:rPr>
              <a:t>You Should Know:</a:t>
            </a:r>
          </a:p>
        </p:txBody>
      </p:sp>
      <p:sp>
        <p:nvSpPr>
          <p:cNvPr id="3" name="Content Placeholder 2"/>
          <p:cNvSpPr>
            <a:spLocks noGrp="1"/>
          </p:cNvSpPr>
          <p:nvPr>
            <p:ph type="body" idx="1"/>
          </p:nvPr>
        </p:nvSpPr>
        <p:spPr>
          <a:xfrm>
            <a:off x="838200" y="2175950"/>
            <a:ext cx="10806113" cy="2477092"/>
          </a:xfrm>
        </p:spPr>
        <p:txBody>
          <a:bodyPr>
            <a:noAutofit/>
          </a:bodyPr>
          <a:lstStyle/>
          <a:p>
            <a:pPr marL="0" indent="0">
              <a:buNone/>
            </a:pPr>
            <a:r>
              <a:rPr lang="en-US" sz="4800" dirty="0">
                <a:solidFill>
                  <a:schemeClr val="bg1"/>
                </a:solidFill>
                <a:latin typeface="Grandview" panose="020B0502040204020203" pitchFamily="34" charset="0"/>
                <a:cs typeface="HElvetica" panose="020B0604020202020204" pitchFamily="34" charset="0"/>
              </a:rPr>
              <a:t>There is an anonymous reporting app that allows you to </a:t>
            </a:r>
            <a:r>
              <a:rPr lang="en-US" sz="4800" dirty="0">
                <a:solidFill>
                  <a:srgbClr val="DA5467"/>
                </a:solidFill>
                <a:latin typeface="Grandview" panose="020B0502040204020203" pitchFamily="34" charset="0"/>
                <a:cs typeface="HElvetica" panose="020B0604020202020204" pitchFamily="34" charset="0"/>
              </a:rPr>
              <a:t>instantly send information about suspicious activity</a:t>
            </a:r>
            <a:r>
              <a:rPr lang="en-US" sz="4800" dirty="0">
                <a:solidFill>
                  <a:schemeClr val="bg1"/>
                </a:solidFill>
                <a:latin typeface="Grandview" panose="020B0502040204020203" pitchFamily="34" charset="0"/>
                <a:cs typeface="HElvetica" panose="020B0604020202020204" pitchFamily="34" charset="0"/>
              </a:rPr>
              <a:t>.</a:t>
            </a:r>
          </a:p>
        </p:txBody>
      </p:sp>
      <p:pic>
        <p:nvPicPr>
          <p:cNvPr id="5" name="Picture 4"/>
          <p:cNvPicPr>
            <a:picLocks noChangeAspect="1"/>
          </p:cNvPicPr>
          <p:nvPr/>
        </p:nvPicPr>
        <p:blipFill>
          <a:blip r:embed="rId3" cstate="print">
            <a:duotone>
              <a:prstClr val="black"/>
              <a:srgbClr val="D9C3A5">
                <a:tint val="50000"/>
                <a:satMod val="180000"/>
              </a:srgbClr>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092044" y="6177173"/>
            <a:ext cx="3058391" cy="458759"/>
          </a:xfrm>
          <a:prstGeom prst="rect">
            <a:avLst/>
          </a:prstGeom>
        </p:spPr>
      </p:pic>
    </p:spTree>
    <p:extLst>
      <p:ext uri="{BB962C8B-B14F-4D97-AF65-F5344CB8AC3E}">
        <p14:creationId xmlns:p14="http://schemas.microsoft.com/office/powerpoint/2010/main" val="345909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70835"/>
            <a:ext cx="10515600" cy="940181"/>
          </a:xfrm>
        </p:spPr>
        <p:txBody>
          <a:bodyPr>
            <a:normAutofit/>
          </a:bodyPr>
          <a:lstStyle/>
          <a:p>
            <a:pPr algn="ctr"/>
            <a:r>
              <a:rPr lang="en-US" sz="6000" b="1" dirty="0">
                <a:solidFill>
                  <a:srgbClr val="DA5467"/>
                </a:solidFill>
                <a:latin typeface="Grandview" panose="020B0502040204020203" pitchFamily="34" charset="0"/>
              </a:rPr>
              <a:t>See Something, Say Something</a:t>
            </a:r>
          </a:p>
        </p:txBody>
      </p:sp>
      <p:sp>
        <p:nvSpPr>
          <p:cNvPr id="3" name="Content Placeholder 2"/>
          <p:cNvSpPr>
            <a:spLocks noGrp="1"/>
          </p:cNvSpPr>
          <p:nvPr>
            <p:ph type="body" idx="1"/>
          </p:nvPr>
        </p:nvSpPr>
        <p:spPr>
          <a:xfrm>
            <a:off x="838200" y="2084319"/>
            <a:ext cx="10515600" cy="2442108"/>
          </a:xfrm>
        </p:spPr>
        <p:txBody>
          <a:bodyPr>
            <a:normAutofit fontScale="92500"/>
          </a:bodyPr>
          <a:lstStyle/>
          <a:p>
            <a:pPr marL="0" indent="0" algn="l">
              <a:buNone/>
            </a:pPr>
            <a:r>
              <a:rPr lang="en-US" sz="4800" dirty="0">
                <a:solidFill>
                  <a:schemeClr val="bg1"/>
                </a:solidFill>
                <a:latin typeface="Grandview" panose="020B0502040204020203" pitchFamily="34" charset="0"/>
              </a:rPr>
              <a:t>With </a:t>
            </a:r>
            <a:r>
              <a:rPr lang="en-US" sz="4800" i="1" dirty="0">
                <a:solidFill>
                  <a:schemeClr val="bg1"/>
                </a:solidFill>
                <a:latin typeface="Grandview" panose="020B0502040204020203" pitchFamily="34" charset="0"/>
              </a:rPr>
              <a:t>FortifyFL</a:t>
            </a:r>
            <a:r>
              <a:rPr lang="en-US" sz="4800" dirty="0">
                <a:solidFill>
                  <a:schemeClr val="bg1"/>
                </a:solidFill>
                <a:latin typeface="Grandview" panose="020B0502040204020203" pitchFamily="34" charset="0"/>
              </a:rPr>
              <a:t>, you can submit tips about </a:t>
            </a:r>
            <a:r>
              <a:rPr lang="en-US" sz="4800" b="1" dirty="0">
                <a:solidFill>
                  <a:srgbClr val="DA5467"/>
                </a:solidFill>
                <a:latin typeface="Grandview" panose="020B0502040204020203" pitchFamily="34" charset="0"/>
              </a:rPr>
              <a:t>potential crimes or threats </a:t>
            </a:r>
            <a:r>
              <a:rPr lang="en-US" sz="4800" dirty="0">
                <a:solidFill>
                  <a:schemeClr val="bg1"/>
                </a:solidFill>
                <a:latin typeface="Grandview" panose="020B0502040204020203" pitchFamily="34" charset="0"/>
              </a:rPr>
              <a:t>which are sent directly to law enforcement and designated school personnel. </a:t>
            </a:r>
          </a:p>
        </p:txBody>
      </p:sp>
      <p:pic>
        <p:nvPicPr>
          <p:cNvPr id="4" name="Picture 3">
            <a:extLst>
              <a:ext uri="{FF2B5EF4-FFF2-40B4-BE49-F238E27FC236}">
                <a16:creationId xmlns:a16="http://schemas.microsoft.com/office/drawing/2014/main" id="{8AC44A58-3C98-3D3F-811E-B1DDB92B747A}"/>
              </a:ext>
            </a:extLst>
          </p:cNvPr>
          <p:cNvPicPr>
            <a:picLocks noChangeAspect="1"/>
          </p:cNvPicPr>
          <p:nvPr/>
        </p:nvPicPr>
        <p:blipFill>
          <a:blip r:embed="rId3" cstate="print">
            <a:duotone>
              <a:prstClr val="black"/>
              <a:srgbClr val="D9C3A5">
                <a:tint val="50000"/>
                <a:satMod val="180000"/>
              </a:srgbClr>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092044" y="6177173"/>
            <a:ext cx="3058391" cy="458759"/>
          </a:xfrm>
          <a:prstGeom prst="rect">
            <a:avLst/>
          </a:prstGeom>
        </p:spPr>
      </p:pic>
    </p:spTree>
    <p:extLst>
      <p:ext uri="{BB962C8B-B14F-4D97-AF65-F5344CB8AC3E}">
        <p14:creationId xmlns:p14="http://schemas.microsoft.com/office/powerpoint/2010/main" val="1117387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a:xfrm>
            <a:off x="544182" y="879046"/>
            <a:ext cx="9822059" cy="605958"/>
          </a:xfrm>
        </p:spPr>
        <p:txBody>
          <a:bodyPr/>
          <a:lstStyle/>
          <a:p>
            <a:r>
              <a:rPr lang="en-US" sz="4000" dirty="0">
                <a:solidFill>
                  <a:srgbClr val="2C567A"/>
                </a:solidFill>
              </a:rPr>
              <a:t>Campus information</a:t>
            </a:r>
            <a:br>
              <a:rPr lang="en-US" dirty="0"/>
            </a:br>
            <a:br>
              <a:rPr lang="en-US" dirty="0"/>
            </a:br>
            <a:r>
              <a:rPr lang="en-US" dirty="0"/>
              <a:t>Mariontc.edu</a:t>
            </a:r>
          </a:p>
        </p:txBody>
      </p:sp>
      <p:sp>
        <p:nvSpPr>
          <p:cNvPr id="3" name="Content Placeholder 2">
            <a:extLst>
              <a:ext uri="{FF2B5EF4-FFF2-40B4-BE49-F238E27FC236}">
                <a16:creationId xmlns:a16="http://schemas.microsoft.com/office/drawing/2014/main" id="{B91B32C0-5E61-447F-9557-57AF415D6FE9}"/>
              </a:ext>
            </a:extLst>
          </p:cNvPr>
          <p:cNvSpPr>
            <a:spLocks noGrp="1"/>
          </p:cNvSpPr>
          <p:nvPr>
            <p:ph idx="1"/>
          </p:nvPr>
        </p:nvSpPr>
        <p:spPr>
          <a:xfrm>
            <a:off x="646437" y="2291768"/>
            <a:ext cx="5362099" cy="4351338"/>
          </a:xfrm>
        </p:spPr>
        <p:txBody>
          <a:bodyPr vert="horz" lIns="0" tIns="0" rIns="0" bIns="0" rtlCol="0" anchor="t">
            <a:noAutofit/>
          </a:bodyPr>
          <a:lstStyle/>
          <a:p>
            <a:pPr>
              <a:lnSpc>
                <a:spcPct val="150000"/>
              </a:lnSpc>
              <a:buFont typeface="Wingdings" panose="05000000000000000000" pitchFamily="2" charset="2"/>
              <a:buChar char="v"/>
            </a:pPr>
            <a:r>
              <a:rPr lang="en-US" sz="2800" dirty="0"/>
              <a:t>Code of Student Conduct </a:t>
            </a:r>
          </a:p>
          <a:p>
            <a:pPr lvl="1">
              <a:lnSpc>
                <a:spcPct val="150000"/>
              </a:lnSpc>
              <a:buFont typeface="Wingdings" panose="05000000000000000000" pitchFamily="2" charset="2"/>
              <a:buChar char="v"/>
            </a:pPr>
            <a:r>
              <a:rPr lang="en-US" sz="2400" dirty="0"/>
              <a:t>Student Handbook</a:t>
            </a:r>
            <a:endParaRPr lang="en-US" sz="2400" dirty="0">
              <a:ea typeface="Calibri"/>
              <a:cs typeface="Calibri"/>
            </a:endParaRPr>
          </a:p>
          <a:p>
            <a:pPr lvl="1">
              <a:lnSpc>
                <a:spcPct val="150000"/>
              </a:lnSpc>
              <a:buFont typeface="Wingdings" panose="05000000000000000000" pitchFamily="2" charset="2"/>
              <a:buChar char="v"/>
            </a:pPr>
            <a:r>
              <a:rPr lang="en-US" sz="2400" dirty="0"/>
              <a:t>Academic Integrity</a:t>
            </a:r>
            <a:endParaRPr lang="en-US" sz="2400" dirty="0">
              <a:ea typeface="Calibri"/>
              <a:cs typeface="Calibri"/>
            </a:endParaRPr>
          </a:p>
          <a:p>
            <a:pPr lvl="1">
              <a:lnSpc>
                <a:spcPct val="150000"/>
              </a:lnSpc>
              <a:buFont typeface="Wingdings" panose="05000000000000000000" pitchFamily="2" charset="2"/>
              <a:buChar char="v"/>
            </a:pPr>
            <a:r>
              <a:rPr lang="en-US" sz="2400" dirty="0"/>
              <a:t>Academic Probation</a:t>
            </a:r>
            <a:endParaRPr lang="en-US" sz="2400" dirty="0">
              <a:ea typeface="Calibri"/>
              <a:cs typeface="Calibri"/>
            </a:endParaRPr>
          </a:p>
          <a:p>
            <a:pPr lvl="1">
              <a:lnSpc>
                <a:spcPct val="150000"/>
              </a:lnSpc>
              <a:buFont typeface="Wingdings" panose="05000000000000000000" pitchFamily="2" charset="2"/>
              <a:buChar char="v"/>
            </a:pPr>
            <a:r>
              <a:rPr lang="en-US" sz="2400" dirty="0"/>
              <a:t>Acceptable Dress/Badge      </a:t>
            </a:r>
            <a:endParaRPr lang="en-US" sz="2400" dirty="0">
              <a:ea typeface="Calibri"/>
              <a:cs typeface="Calibri"/>
            </a:endParaRPr>
          </a:p>
          <a:p>
            <a:pPr marL="457200" lvl="1" indent="0">
              <a:lnSpc>
                <a:spcPct val="150000"/>
              </a:lnSpc>
              <a:buNone/>
            </a:pPr>
            <a:r>
              <a:rPr lang="en-US" sz="2400" dirty="0"/>
              <a:t>             Replacement $5.35</a:t>
            </a:r>
            <a:endParaRPr lang="en-US" sz="2400" dirty="0">
              <a:ea typeface="Calibri"/>
              <a:cs typeface="Calibri"/>
            </a:endParaRPr>
          </a:p>
          <a:p>
            <a:pPr marL="0" indent="0">
              <a:buNone/>
            </a:pPr>
            <a:endParaRPr lang="en-US" sz="1800" dirty="0">
              <a:solidFill>
                <a:srgbClr val="FF0000"/>
              </a:solidFill>
            </a:endParaRPr>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US" smtClean="0"/>
              <a:pPr/>
              <a:t>2</a:t>
            </a:fld>
            <a:endParaRPr lang="en-US"/>
          </a:p>
        </p:txBody>
      </p:sp>
      <p:pic>
        <p:nvPicPr>
          <p:cNvPr id="9" name="Picture Placeholder 8">
            <a:extLst>
              <a:ext uri="{FF2B5EF4-FFF2-40B4-BE49-F238E27FC236}">
                <a16:creationId xmlns:a16="http://schemas.microsoft.com/office/drawing/2014/main" id="{B5C137C3-8C2E-40A8-8921-E77259A0ECA6}"/>
              </a:ext>
            </a:extLst>
          </p:cNvPr>
          <p:cNvPicPr>
            <a:picLocks noGrp="1" noChangeAspect="1"/>
          </p:cNvPicPr>
          <p:nvPr>
            <p:ph type="pic" sz="quarter" idx="13"/>
          </p:nvPr>
        </p:nvPicPr>
        <p:blipFill>
          <a:blip r:embed="rId3"/>
          <a:srcRect t="2028" b="2028"/>
          <a:stretch/>
        </p:blipFill>
        <p:spPr/>
      </p:pic>
    </p:spTree>
    <p:extLst>
      <p:ext uri="{BB962C8B-B14F-4D97-AF65-F5344CB8AC3E}">
        <p14:creationId xmlns:p14="http://schemas.microsoft.com/office/powerpoint/2010/main" val="961730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499766"/>
            <a:ext cx="10515600" cy="940181"/>
          </a:xfrm>
        </p:spPr>
        <p:txBody>
          <a:bodyPr>
            <a:normAutofit/>
          </a:bodyPr>
          <a:lstStyle/>
          <a:p>
            <a:pPr algn="ctr"/>
            <a:r>
              <a:rPr lang="en-US" sz="6000" b="1" dirty="0">
                <a:solidFill>
                  <a:schemeClr val="bg1"/>
                </a:solidFill>
                <a:latin typeface="Grandview" panose="020B0502040204020203" pitchFamily="34" charset="0"/>
              </a:rPr>
              <a:t>How do I submit a tip?</a:t>
            </a:r>
          </a:p>
        </p:txBody>
      </p:sp>
      <p:sp>
        <p:nvSpPr>
          <p:cNvPr id="3" name="Content Placeholder 2"/>
          <p:cNvSpPr>
            <a:spLocks noGrp="1"/>
          </p:cNvSpPr>
          <p:nvPr>
            <p:ph type="body" idx="1"/>
          </p:nvPr>
        </p:nvSpPr>
        <p:spPr>
          <a:xfrm>
            <a:off x="4634143" y="2420916"/>
            <a:ext cx="6363472" cy="2459864"/>
          </a:xfrm>
        </p:spPr>
        <p:txBody>
          <a:bodyPr>
            <a:normAutofit fontScale="85000" lnSpcReduction="10000"/>
          </a:bodyPr>
          <a:lstStyle/>
          <a:p>
            <a:pPr marL="0" indent="0">
              <a:buNone/>
            </a:pPr>
            <a:r>
              <a:rPr lang="en-US" sz="5400" dirty="0">
                <a:solidFill>
                  <a:schemeClr val="bg1"/>
                </a:solidFill>
                <a:latin typeface="Grandview" panose="020B0502040204020203" pitchFamily="34" charset="0"/>
              </a:rPr>
              <a:t>You can submit a tip from any computer at: </a:t>
            </a:r>
            <a:r>
              <a:rPr lang="en-US" sz="7200" b="1" u="sng" dirty="0">
                <a:solidFill>
                  <a:srgbClr val="DA5467"/>
                </a:solidFill>
                <a:effectLst>
                  <a:outerShdw blurRad="38100" dist="38100" dir="2700000" algn="tl">
                    <a:srgbClr val="000000">
                      <a:alpha val="43137"/>
                    </a:srgbClr>
                  </a:outerShdw>
                </a:effectLst>
                <a:latin typeface="Grandview" panose="020B0502040204020203" pitchFamily="34" charset="0"/>
                <a:hlinkClick r:id="rId3">
                  <a:extLst>
                    <a:ext uri="{A12FA001-AC4F-418D-AE19-62706E023703}">
                      <ahyp:hlinkClr xmlns:ahyp="http://schemas.microsoft.com/office/drawing/2018/hyperlinkcolor" val="tx"/>
                    </a:ext>
                  </a:extLst>
                </a:hlinkClick>
              </a:rPr>
              <a:t>GetFortifyFL.com </a:t>
            </a:r>
            <a:endParaRPr lang="en-US" sz="5400" b="1" u="sng" dirty="0">
              <a:solidFill>
                <a:srgbClr val="DA5467"/>
              </a:solidFill>
              <a:effectLst>
                <a:outerShdw blurRad="38100" dist="38100" dir="2700000" algn="tl">
                  <a:srgbClr val="000000">
                    <a:alpha val="43137"/>
                  </a:srgbClr>
                </a:outerShdw>
              </a:effectLst>
              <a:latin typeface="Grandview" panose="020B0502040204020203" pitchFamily="34" charset="0"/>
            </a:endParaRPr>
          </a:p>
        </p:txBody>
      </p:sp>
      <p:pic>
        <p:nvPicPr>
          <p:cNvPr id="6" name="Picture 5"/>
          <p:cNvPicPr>
            <a:picLocks noChangeAspect="1"/>
          </p:cNvPicPr>
          <p:nvPr/>
        </p:nvPicPr>
        <p:blipFill>
          <a:blip r:embed="rId4"/>
          <a:stretch>
            <a:fillRect/>
          </a:stretch>
        </p:blipFill>
        <p:spPr>
          <a:xfrm>
            <a:off x="557380" y="2092271"/>
            <a:ext cx="3363993" cy="3975191"/>
          </a:xfrm>
          <a:prstGeom prst="rect">
            <a:avLst/>
          </a:prstGeom>
        </p:spPr>
      </p:pic>
      <p:pic>
        <p:nvPicPr>
          <p:cNvPr id="5" name="Picture 4">
            <a:extLst>
              <a:ext uri="{FF2B5EF4-FFF2-40B4-BE49-F238E27FC236}">
                <a16:creationId xmlns:a16="http://schemas.microsoft.com/office/drawing/2014/main" id="{6F8C7C52-AF28-FA4B-D09A-1E3FD92DDC32}"/>
              </a:ext>
            </a:extLst>
          </p:cNvPr>
          <p:cNvPicPr>
            <a:picLocks noChangeAspect="1"/>
          </p:cNvPicPr>
          <p:nvPr/>
        </p:nvPicPr>
        <p:blipFill>
          <a:blip r:embed="rId5" cstate="print">
            <a:duotone>
              <a:prstClr val="black"/>
              <a:srgbClr val="D9C3A5">
                <a:tint val="50000"/>
                <a:satMod val="180000"/>
              </a:srgbClr>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092044" y="6177173"/>
            <a:ext cx="3058391" cy="458759"/>
          </a:xfrm>
          <a:prstGeom prst="rect">
            <a:avLst/>
          </a:prstGeom>
        </p:spPr>
      </p:pic>
    </p:spTree>
    <p:extLst>
      <p:ext uri="{BB962C8B-B14F-4D97-AF65-F5344CB8AC3E}">
        <p14:creationId xmlns:p14="http://schemas.microsoft.com/office/powerpoint/2010/main" val="1268993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20626" y="413382"/>
            <a:ext cx="10515600" cy="940181"/>
          </a:xfrm>
        </p:spPr>
        <p:txBody>
          <a:bodyPr>
            <a:normAutofit/>
          </a:bodyPr>
          <a:lstStyle/>
          <a:p>
            <a:pPr algn="ctr"/>
            <a:r>
              <a:rPr lang="en-US" sz="6000" b="1" dirty="0">
                <a:solidFill>
                  <a:schemeClr val="bg1"/>
                </a:solidFill>
                <a:latin typeface="Grandview" panose="020B0502040204020203" pitchFamily="34" charset="0"/>
              </a:rPr>
              <a:t>How do I submit a tip?</a:t>
            </a:r>
          </a:p>
        </p:txBody>
      </p:sp>
      <p:sp>
        <p:nvSpPr>
          <p:cNvPr id="3" name="Content Placeholder 2"/>
          <p:cNvSpPr>
            <a:spLocks noGrp="1"/>
          </p:cNvSpPr>
          <p:nvPr>
            <p:ph type="body" idx="1"/>
          </p:nvPr>
        </p:nvSpPr>
        <p:spPr>
          <a:xfrm>
            <a:off x="1828800" y="1571459"/>
            <a:ext cx="8238477" cy="1385666"/>
          </a:xfrm>
        </p:spPr>
        <p:txBody>
          <a:bodyPr>
            <a:normAutofit fontScale="70000" lnSpcReduction="20000"/>
          </a:bodyPr>
          <a:lstStyle/>
          <a:p>
            <a:pPr marL="0" indent="0">
              <a:buNone/>
            </a:pPr>
            <a:r>
              <a:rPr lang="en-US" sz="5200" dirty="0">
                <a:solidFill>
                  <a:schemeClr val="bg1"/>
                </a:solidFill>
                <a:latin typeface="Grandview" panose="020B0502040204020203" pitchFamily="34" charset="0"/>
              </a:rPr>
              <a:t>You can also submit a tip using your phone. Download the FortifyFL App on your phone or tablet. </a:t>
            </a:r>
          </a:p>
        </p:txBody>
      </p:sp>
      <p:pic>
        <p:nvPicPr>
          <p:cNvPr id="8" name="Picture 7">
            <a:extLst>
              <a:ext uri="{FF2B5EF4-FFF2-40B4-BE49-F238E27FC236}">
                <a16:creationId xmlns:a16="http://schemas.microsoft.com/office/drawing/2014/main" id="{20466E05-880D-A5C7-A370-623814B209AE}"/>
              </a:ext>
            </a:extLst>
          </p:cNvPr>
          <p:cNvPicPr>
            <a:picLocks noChangeAspect="1"/>
          </p:cNvPicPr>
          <p:nvPr/>
        </p:nvPicPr>
        <p:blipFill>
          <a:blip r:embed="rId2"/>
          <a:stretch>
            <a:fillRect/>
          </a:stretch>
        </p:blipFill>
        <p:spPr>
          <a:xfrm>
            <a:off x="3163122" y="3718163"/>
            <a:ext cx="2057578" cy="21109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5E94CF99-6217-CD59-73E2-B0FD2DFD14B0}"/>
              </a:ext>
            </a:extLst>
          </p:cNvPr>
          <p:cNvPicPr>
            <a:picLocks noChangeAspect="1"/>
          </p:cNvPicPr>
          <p:nvPr/>
        </p:nvPicPr>
        <p:blipFill>
          <a:blip r:embed="rId3"/>
          <a:stretch>
            <a:fillRect/>
          </a:stretch>
        </p:blipFill>
        <p:spPr>
          <a:xfrm>
            <a:off x="6971301" y="3718163"/>
            <a:ext cx="2083744" cy="21109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B93DB744-9B0C-81CD-10CE-8D19D71F373C}"/>
              </a:ext>
            </a:extLst>
          </p:cNvPr>
          <p:cNvPicPr>
            <a:picLocks noChangeAspect="1"/>
          </p:cNvPicPr>
          <p:nvPr/>
        </p:nvPicPr>
        <p:blipFill>
          <a:blip r:embed="rId4" cstate="print">
            <a:duotone>
              <a:prstClr val="black"/>
              <a:srgbClr val="D9C3A5">
                <a:tint val="50000"/>
                <a:satMod val="180000"/>
              </a:srgbClr>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092044" y="6177173"/>
            <a:ext cx="3058391" cy="458759"/>
          </a:xfrm>
          <a:prstGeom prst="rect">
            <a:avLst/>
          </a:prstGeom>
        </p:spPr>
      </p:pic>
    </p:spTree>
    <p:extLst>
      <p:ext uri="{BB962C8B-B14F-4D97-AF65-F5344CB8AC3E}">
        <p14:creationId xmlns:p14="http://schemas.microsoft.com/office/powerpoint/2010/main" val="317013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F3613-BF68-F3D5-7787-C167E07A5821}"/>
              </a:ext>
            </a:extLst>
          </p:cNvPr>
          <p:cNvSpPr>
            <a:spLocks noGrp="1"/>
          </p:cNvSpPr>
          <p:nvPr>
            <p:ph type="title"/>
          </p:nvPr>
        </p:nvSpPr>
        <p:spPr/>
        <p:txBody>
          <a:bodyPr/>
          <a:lstStyle/>
          <a:p>
            <a:pPr algn="ctr"/>
            <a:r>
              <a:rPr kumimoji="0" lang="en-US" sz="6000" b="1" i="0" u="none" strike="noStrike" kern="1200" cap="none" spc="0" normalizeH="0" baseline="0" noProof="0" dirty="0">
                <a:ln>
                  <a:noFill/>
                </a:ln>
                <a:solidFill>
                  <a:prstClr val="white"/>
                </a:solidFill>
                <a:effectLst/>
                <a:uLnTx/>
                <a:uFillTx/>
                <a:latin typeface="Grandview" panose="020B0502040204020203" pitchFamily="34" charset="0"/>
                <a:ea typeface="+mj-ea"/>
                <a:cs typeface="+mj-cs"/>
              </a:rPr>
              <a:t>How do I submit a tip?</a:t>
            </a:r>
            <a:endParaRPr lang="en-US" dirty="0"/>
          </a:p>
        </p:txBody>
      </p:sp>
      <p:sp>
        <p:nvSpPr>
          <p:cNvPr id="3" name="Content Placeholder 2">
            <a:extLst>
              <a:ext uri="{FF2B5EF4-FFF2-40B4-BE49-F238E27FC236}">
                <a16:creationId xmlns:a16="http://schemas.microsoft.com/office/drawing/2014/main" id="{C2C02D2B-6CEE-149D-6429-A7A5E34FD191}"/>
              </a:ext>
            </a:extLst>
          </p:cNvPr>
          <p:cNvSpPr>
            <a:spLocks noGrp="1"/>
          </p:cNvSpPr>
          <p:nvPr>
            <p:ph type="body" idx="1"/>
          </p:nvPr>
        </p:nvSpPr>
        <p:spPr>
          <a:xfrm>
            <a:off x="831850" y="1153348"/>
            <a:ext cx="10515600" cy="4573197"/>
          </a:xfrm>
        </p:spPr>
        <p:txBody>
          <a:bodyPr>
            <a:normAutofit lnSpcReduction="10000"/>
          </a:bodyPr>
          <a:lstStyle/>
          <a:p>
            <a:pPr marL="0" marR="0" indent="0" algn="l">
              <a:spcBef>
                <a:spcPts val="0"/>
              </a:spcBef>
              <a:spcAft>
                <a:spcPts val="0"/>
              </a:spcAft>
              <a:buNone/>
            </a:pPr>
            <a:r>
              <a:rPr lang="en-US" sz="4400" dirty="0">
                <a:solidFill>
                  <a:schemeClr val="bg1"/>
                </a:solidFill>
                <a:latin typeface="Grandview" panose="020B0502040204020203" pitchFamily="34" charset="0"/>
              </a:rPr>
              <a:t>Tips must have </a:t>
            </a:r>
            <a:r>
              <a:rPr lang="en-US" sz="4400" dirty="0">
                <a:solidFill>
                  <a:srgbClr val="DA5467"/>
                </a:solidFill>
                <a:latin typeface="Grandview" panose="020B0502040204020203" pitchFamily="34" charset="0"/>
              </a:rPr>
              <a:t>actionable</a:t>
            </a:r>
            <a:r>
              <a:rPr lang="en-US" sz="4400" dirty="0">
                <a:solidFill>
                  <a:schemeClr val="bg1"/>
                </a:solidFill>
                <a:latin typeface="Grandview" panose="020B0502040204020203" pitchFamily="34" charset="0"/>
              </a:rPr>
              <a:t> information. </a:t>
            </a:r>
          </a:p>
          <a:p>
            <a:pPr marL="0" marR="0" indent="0" algn="l">
              <a:spcBef>
                <a:spcPts val="0"/>
              </a:spcBef>
              <a:spcAft>
                <a:spcPts val="0"/>
              </a:spcAft>
              <a:buNone/>
            </a:pPr>
            <a:endParaRPr lang="en-US" sz="4400" dirty="0">
              <a:solidFill>
                <a:schemeClr val="bg1"/>
              </a:solidFill>
              <a:latin typeface="Grandview" panose="020B0502040204020203" pitchFamily="34" charset="0"/>
            </a:endParaRPr>
          </a:p>
          <a:p>
            <a:pPr marL="0" marR="0" indent="0" algn="l">
              <a:spcBef>
                <a:spcPts val="0"/>
              </a:spcBef>
              <a:spcAft>
                <a:spcPts val="0"/>
              </a:spcAft>
              <a:buNone/>
            </a:pPr>
            <a:endParaRPr lang="en-US" dirty="0">
              <a:solidFill>
                <a:schemeClr val="bg1"/>
              </a:solidFill>
              <a:latin typeface="Grandview" panose="020B0502040204020203" pitchFamily="34" charset="0"/>
            </a:endParaRPr>
          </a:p>
          <a:p>
            <a:pPr marL="0" marR="0" indent="0" algn="l">
              <a:spcBef>
                <a:spcPts val="0"/>
              </a:spcBef>
              <a:spcAft>
                <a:spcPts val="0"/>
              </a:spcAft>
              <a:buNone/>
            </a:pPr>
            <a:r>
              <a:rPr lang="en-US" sz="4400" dirty="0">
                <a:solidFill>
                  <a:schemeClr val="bg1"/>
                </a:solidFill>
                <a:latin typeface="Grandview" panose="020B0502040204020203" pitchFamily="34" charset="0"/>
              </a:rPr>
              <a:t>This means including </a:t>
            </a:r>
            <a:r>
              <a:rPr lang="en-US" sz="4400" dirty="0">
                <a:solidFill>
                  <a:srgbClr val="DA5467"/>
                </a:solidFill>
                <a:latin typeface="Grandview" panose="020B0502040204020203" pitchFamily="34" charset="0"/>
              </a:rPr>
              <a:t>WHO</a:t>
            </a:r>
            <a:r>
              <a:rPr lang="en-US" sz="4400" dirty="0">
                <a:solidFill>
                  <a:schemeClr val="bg1"/>
                </a:solidFill>
                <a:latin typeface="Grandview" panose="020B0502040204020203" pitchFamily="34" charset="0"/>
              </a:rPr>
              <a:t> did </a:t>
            </a:r>
            <a:r>
              <a:rPr lang="en-US" sz="4400" dirty="0">
                <a:solidFill>
                  <a:srgbClr val="DA5467"/>
                </a:solidFill>
                <a:latin typeface="Grandview" panose="020B0502040204020203" pitchFamily="34" charset="0"/>
              </a:rPr>
              <a:t>WHAT</a:t>
            </a:r>
            <a:r>
              <a:rPr lang="en-US" sz="4400" dirty="0">
                <a:solidFill>
                  <a:schemeClr val="bg1"/>
                </a:solidFill>
                <a:latin typeface="Grandview" panose="020B0502040204020203" pitchFamily="34" charset="0"/>
              </a:rPr>
              <a:t>, </a:t>
            </a:r>
            <a:r>
              <a:rPr lang="en-US" sz="4400" dirty="0">
                <a:solidFill>
                  <a:srgbClr val="DA5467"/>
                </a:solidFill>
                <a:latin typeface="Grandview" panose="020B0502040204020203" pitchFamily="34" charset="0"/>
              </a:rPr>
              <a:t>WHERE</a:t>
            </a:r>
            <a:r>
              <a:rPr lang="en-US" sz="4400" dirty="0">
                <a:solidFill>
                  <a:schemeClr val="bg1"/>
                </a:solidFill>
                <a:latin typeface="Grandview" panose="020B0502040204020203" pitchFamily="34" charset="0"/>
              </a:rPr>
              <a:t> it happened and </a:t>
            </a:r>
            <a:r>
              <a:rPr lang="en-US" sz="4400" dirty="0">
                <a:solidFill>
                  <a:srgbClr val="DA5467"/>
                </a:solidFill>
                <a:latin typeface="Grandview" panose="020B0502040204020203" pitchFamily="34" charset="0"/>
              </a:rPr>
              <a:t>WHEN</a:t>
            </a:r>
            <a:r>
              <a:rPr lang="en-US" sz="4400" dirty="0">
                <a:solidFill>
                  <a:schemeClr val="bg1"/>
                </a:solidFill>
                <a:latin typeface="Grandview" panose="020B0502040204020203" pitchFamily="34" charset="0"/>
              </a:rPr>
              <a:t>.</a:t>
            </a:r>
          </a:p>
          <a:p>
            <a:pPr marL="0" marR="0" indent="0" algn="l">
              <a:spcBef>
                <a:spcPts val="0"/>
              </a:spcBef>
              <a:spcAft>
                <a:spcPts val="0"/>
              </a:spcAft>
              <a:buNone/>
            </a:pPr>
            <a:endParaRPr lang="en-US" sz="4400" dirty="0">
              <a:solidFill>
                <a:schemeClr val="bg1"/>
              </a:solidFill>
              <a:latin typeface="Grandview" panose="020B0502040204020203" pitchFamily="34" charset="0"/>
            </a:endParaRPr>
          </a:p>
          <a:p>
            <a:pPr marL="0" marR="0" indent="0" algn="l">
              <a:spcBef>
                <a:spcPts val="0"/>
              </a:spcBef>
              <a:spcAft>
                <a:spcPts val="0"/>
              </a:spcAft>
              <a:buNone/>
            </a:pPr>
            <a:endParaRPr lang="en-US" dirty="0">
              <a:solidFill>
                <a:schemeClr val="bg1"/>
              </a:solidFill>
              <a:latin typeface="Grandview" panose="020B0502040204020203" pitchFamily="34" charset="0"/>
            </a:endParaRPr>
          </a:p>
          <a:p>
            <a:pPr marL="0" marR="0" indent="0" algn="l">
              <a:spcBef>
                <a:spcPts val="0"/>
              </a:spcBef>
              <a:spcAft>
                <a:spcPts val="0"/>
              </a:spcAft>
              <a:buNone/>
            </a:pPr>
            <a:r>
              <a:rPr lang="en-US" sz="4400" dirty="0">
                <a:solidFill>
                  <a:schemeClr val="bg1"/>
                </a:solidFill>
                <a:latin typeface="Grandview" panose="020B0502040204020203" pitchFamily="34" charset="0"/>
              </a:rPr>
              <a:t>More tip details improve the chances that a situation can be resolved.</a:t>
            </a:r>
          </a:p>
          <a:p>
            <a:pPr marL="0" indent="0">
              <a:buNone/>
            </a:pPr>
            <a:endParaRPr lang="en-US" dirty="0"/>
          </a:p>
        </p:txBody>
      </p:sp>
    </p:spTree>
    <p:extLst>
      <p:ext uri="{BB962C8B-B14F-4D97-AF65-F5344CB8AC3E}">
        <p14:creationId xmlns:p14="http://schemas.microsoft.com/office/powerpoint/2010/main" val="137665205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1466" y="828717"/>
            <a:ext cx="11076709" cy="992777"/>
          </a:xfrm>
        </p:spPr>
        <p:txBody>
          <a:bodyPr>
            <a:normAutofit/>
          </a:bodyPr>
          <a:lstStyle/>
          <a:p>
            <a:pPr algn="ctr"/>
            <a:r>
              <a:rPr lang="en-US" sz="6000" b="1" dirty="0">
                <a:solidFill>
                  <a:schemeClr val="bg1"/>
                </a:solidFill>
                <a:latin typeface="Grandview" panose="020B0502040204020203" pitchFamily="34" charset="0"/>
              </a:rPr>
              <a:t>How do I submit a tip in the app?</a:t>
            </a:r>
          </a:p>
        </p:txBody>
      </p:sp>
      <p:sp>
        <p:nvSpPr>
          <p:cNvPr id="3" name="Content Placeholder 2"/>
          <p:cNvSpPr>
            <a:spLocks noGrp="1"/>
          </p:cNvSpPr>
          <p:nvPr>
            <p:ph idx="1"/>
          </p:nvPr>
        </p:nvSpPr>
        <p:spPr>
          <a:xfrm>
            <a:off x="838200" y="1825625"/>
            <a:ext cx="4648200" cy="4351338"/>
          </a:xfrm>
        </p:spPr>
        <p:txBody>
          <a:bodyPr>
            <a:normAutofit/>
          </a:bodyPr>
          <a:lstStyle/>
          <a:p>
            <a:pPr marL="0" indent="0">
              <a:buNone/>
            </a:pPr>
            <a:r>
              <a:rPr lang="en-US" sz="5400" dirty="0">
                <a:solidFill>
                  <a:schemeClr val="bg1"/>
                </a:solidFill>
                <a:latin typeface="Grandview" panose="020B0502040204020203" pitchFamily="34" charset="0"/>
              </a:rPr>
              <a:t>Click “Report a Tip” and indicate if it is an emergency</a:t>
            </a:r>
          </a:p>
        </p:txBody>
      </p:sp>
      <p:sp>
        <p:nvSpPr>
          <p:cNvPr id="9" name="Right Arrow 8"/>
          <p:cNvSpPr/>
          <p:nvPr/>
        </p:nvSpPr>
        <p:spPr>
          <a:xfrm>
            <a:off x="8399417" y="3839243"/>
            <a:ext cx="796834" cy="509451"/>
          </a:xfrm>
          <a:prstGeom prst="rightArrow">
            <a:avLst/>
          </a:prstGeom>
          <a:solidFill>
            <a:srgbClr val="DA54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A5467"/>
              </a:solidFill>
            </a:endParaRPr>
          </a:p>
        </p:txBody>
      </p:sp>
      <p:pic>
        <p:nvPicPr>
          <p:cNvPr id="5" name="Picture 4">
            <a:extLst>
              <a:ext uri="{FF2B5EF4-FFF2-40B4-BE49-F238E27FC236}">
                <a16:creationId xmlns:a16="http://schemas.microsoft.com/office/drawing/2014/main" id="{F440CE71-CDC9-6029-BEAA-9B2DCA161B28}"/>
              </a:ext>
            </a:extLst>
          </p:cNvPr>
          <p:cNvPicPr>
            <a:picLocks noChangeAspect="1"/>
          </p:cNvPicPr>
          <p:nvPr/>
        </p:nvPicPr>
        <p:blipFill>
          <a:blip r:embed="rId2"/>
          <a:stretch>
            <a:fillRect/>
          </a:stretch>
        </p:blipFill>
        <p:spPr>
          <a:xfrm>
            <a:off x="5857491" y="1997060"/>
            <a:ext cx="2461473" cy="4008467"/>
          </a:xfrm>
          <a:prstGeom prst="rect">
            <a:avLst/>
          </a:prstGeom>
        </p:spPr>
      </p:pic>
      <p:pic>
        <p:nvPicPr>
          <p:cNvPr id="16" name="Picture 15">
            <a:extLst>
              <a:ext uri="{FF2B5EF4-FFF2-40B4-BE49-F238E27FC236}">
                <a16:creationId xmlns:a16="http://schemas.microsoft.com/office/drawing/2014/main" id="{3DC3D68A-D5B8-25BD-8909-5CAF030300AB}"/>
              </a:ext>
            </a:extLst>
          </p:cNvPr>
          <p:cNvPicPr>
            <a:picLocks noChangeAspect="1"/>
          </p:cNvPicPr>
          <p:nvPr/>
        </p:nvPicPr>
        <p:blipFill>
          <a:blip r:embed="rId3"/>
          <a:stretch>
            <a:fillRect/>
          </a:stretch>
        </p:blipFill>
        <p:spPr>
          <a:xfrm>
            <a:off x="9276703" y="1997060"/>
            <a:ext cx="2461472" cy="4008466"/>
          </a:xfrm>
          <a:prstGeom prst="rect">
            <a:avLst/>
          </a:prstGeom>
        </p:spPr>
      </p:pic>
    </p:spTree>
    <p:extLst>
      <p:ext uri="{BB962C8B-B14F-4D97-AF65-F5344CB8AC3E}">
        <p14:creationId xmlns:p14="http://schemas.microsoft.com/office/powerpoint/2010/main" val="412201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8816" y="195543"/>
            <a:ext cx="7838209" cy="953588"/>
          </a:xfrm>
        </p:spPr>
        <p:txBody>
          <a:bodyPr>
            <a:normAutofit/>
          </a:bodyPr>
          <a:lstStyle/>
          <a:p>
            <a:pPr algn="ctr"/>
            <a:r>
              <a:rPr lang="en-US" sz="6000" b="1" dirty="0">
                <a:solidFill>
                  <a:schemeClr val="bg1"/>
                </a:solidFill>
                <a:latin typeface="Grandview" panose="020B0502040204020203" pitchFamily="34" charset="0"/>
              </a:rPr>
              <a:t>How do I submit a tip?</a:t>
            </a:r>
          </a:p>
        </p:txBody>
      </p:sp>
      <p:sp>
        <p:nvSpPr>
          <p:cNvPr id="3" name="Content Placeholder 2"/>
          <p:cNvSpPr>
            <a:spLocks noGrp="1"/>
          </p:cNvSpPr>
          <p:nvPr>
            <p:ph idx="1"/>
          </p:nvPr>
        </p:nvSpPr>
        <p:spPr>
          <a:xfrm>
            <a:off x="716281" y="1537946"/>
            <a:ext cx="7710744" cy="4828313"/>
          </a:xfrm>
        </p:spPr>
        <p:txBody>
          <a:bodyPr>
            <a:noAutofit/>
          </a:bodyPr>
          <a:lstStyle/>
          <a:p>
            <a:pPr marL="0" indent="0">
              <a:buNone/>
            </a:pPr>
            <a:r>
              <a:rPr lang="en-US" sz="4000" b="1" dirty="0">
                <a:solidFill>
                  <a:schemeClr val="bg1"/>
                </a:solidFill>
                <a:latin typeface="Grandview" panose="020B0502040204020203" pitchFamily="34" charset="0"/>
              </a:rPr>
              <a:t>Important Notice</a:t>
            </a:r>
            <a:r>
              <a:rPr lang="en-US" sz="4000" dirty="0">
                <a:solidFill>
                  <a:schemeClr val="bg1"/>
                </a:solidFill>
                <a:latin typeface="Grandview" panose="020B0502040204020203" pitchFamily="34" charset="0"/>
              </a:rPr>
              <a:t>: </a:t>
            </a:r>
          </a:p>
          <a:p>
            <a:pPr marL="0" indent="0">
              <a:buNone/>
            </a:pPr>
            <a:r>
              <a:rPr lang="en-US" sz="4000" dirty="0">
                <a:solidFill>
                  <a:schemeClr val="bg1"/>
                </a:solidFill>
                <a:latin typeface="Grandview" panose="020B0502040204020203" pitchFamily="34" charset="0"/>
              </a:rPr>
              <a:t>Per Florida law if someone </a:t>
            </a:r>
            <a:r>
              <a:rPr lang="en-US" sz="4000" b="1" dirty="0">
                <a:solidFill>
                  <a:srgbClr val="DA5467"/>
                </a:solidFill>
                <a:latin typeface="Grandview" panose="020B0502040204020203" pitchFamily="34" charset="0"/>
              </a:rPr>
              <a:t>knowingly submitted a false tip </a:t>
            </a:r>
            <a:r>
              <a:rPr lang="en-US" sz="4000" dirty="0">
                <a:solidFill>
                  <a:schemeClr val="bg1"/>
                </a:solidFill>
                <a:latin typeface="Grandview" panose="020B0502040204020203" pitchFamily="34" charset="0"/>
              </a:rPr>
              <a:t>through FortifyFL, device information will be provided to law enforcement, and the individual could be subject to criminal penalties.</a:t>
            </a:r>
          </a:p>
        </p:txBody>
      </p:sp>
      <p:pic>
        <p:nvPicPr>
          <p:cNvPr id="7" name="Picture 6" descr="A screenshot of a blue screen&#10;&#10;Description automatically generated">
            <a:extLst>
              <a:ext uri="{FF2B5EF4-FFF2-40B4-BE49-F238E27FC236}">
                <a16:creationId xmlns:a16="http://schemas.microsoft.com/office/drawing/2014/main" id="{E2FC60C4-11B1-F2AB-42BC-D28BAA5A47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24455" y="-335545"/>
            <a:ext cx="3567545" cy="7720534"/>
          </a:xfrm>
          <a:prstGeom prst="rect">
            <a:avLst/>
          </a:prstGeom>
        </p:spPr>
      </p:pic>
    </p:spTree>
    <p:extLst>
      <p:ext uri="{BB962C8B-B14F-4D97-AF65-F5344CB8AC3E}">
        <p14:creationId xmlns:p14="http://schemas.microsoft.com/office/powerpoint/2010/main" val="21302035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74761"/>
            <a:ext cx="10515600" cy="953588"/>
          </a:xfrm>
        </p:spPr>
        <p:txBody>
          <a:bodyPr>
            <a:normAutofit/>
          </a:bodyPr>
          <a:lstStyle/>
          <a:p>
            <a:pPr algn="ctr"/>
            <a:r>
              <a:rPr lang="en-US" sz="6000" b="1" dirty="0">
                <a:solidFill>
                  <a:schemeClr val="bg1"/>
                </a:solidFill>
                <a:latin typeface="Grandview" panose="020B0502040204020203" pitchFamily="34" charset="0"/>
              </a:rPr>
              <a:t>How do I submit a tip?</a:t>
            </a:r>
          </a:p>
        </p:txBody>
      </p:sp>
      <p:sp>
        <p:nvSpPr>
          <p:cNvPr id="3" name="Content Placeholder 2"/>
          <p:cNvSpPr>
            <a:spLocks noGrp="1"/>
          </p:cNvSpPr>
          <p:nvPr>
            <p:ph idx="1"/>
          </p:nvPr>
        </p:nvSpPr>
        <p:spPr>
          <a:xfrm>
            <a:off x="838199" y="1568426"/>
            <a:ext cx="6726185" cy="4828313"/>
          </a:xfrm>
        </p:spPr>
        <p:txBody>
          <a:bodyPr>
            <a:normAutofit/>
          </a:bodyPr>
          <a:lstStyle/>
          <a:p>
            <a:pPr marL="0" indent="0">
              <a:buNone/>
            </a:pPr>
            <a:r>
              <a:rPr lang="en-US" sz="6000" b="1" dirty="0">
                <a:solidFill>
                  <a:schemeClr val="bg1"/>
                </a:solidFill>
                <a:latin typeface="Grandview" panose="020B0502040204020203" pitchFamily="34" charset="0"/>
              </a:rPr>
              <a:t>Step 1</a:t>
            </a:r>
            <a:r>
              <a:rPr lang="en-US" sz="6000" dirty="0">
                <a:solidFill>
                  <a:schemeClr val="bg1"/>
                </a:solidFill>
                <a:latin typeface="Grandview" panose="020B0502040204020203" pitchFamily="34" charset="0"/>
              </a:rPr>
              <a:t>:  </a:t>
            </a:r>
          </a:p>
          <a:p>
            <a:pPr marL="0" indent="0">
              <a:buNone/>
            </a:pPr>
            <a:r>
              <a:rPr lang="en-US" sz="6000" dirty="0">
                <a:solidFill>
                  <a:schemeClr val="bg1"/>
                </a:solidFill>
                <a:latin typeface="Grandview" panose="020B0502040204020203" pitchFamily="34" charset="0"/>
              </a:rPr>
              <a:t>Select Your School</a:t>
            </a:r>
          </a:p>
        </p:txBody>
      </p:sp>
      <p:pic>
        <p:nvPicPr>
          <p:cNvPr id="7" name="Picture 6">
            <a:extLst>
              <a:ext uri="{FF2B5EF4-FFF2-40B4-BE49-F238E27FC236}">
                <a16:creationId xmlns:a16="http://schemas.microsoft.com/office/drawing/2014/main" id="{79C8120B-AC02-7E7F-B83A-EA7B975E3D27}"/>
              </a:ext>
            </a:extLst>
          </p:cNvPr>
          <p:cNvPicPr>
            <a:picLocks noChangeAspect="1"/>
          </p:cNvPicPr>
          <p:nvPr/>
        </p:nvPicPr>
        <p:blipFill>
          <a:blip r:embed="rId2"/>
          <a:stretch>
            <a:fillRect/>
          </a:stretch>
        </p:blipFill>
        <p:spPr>
          <a:xfrm>
            <a:off x="7762505" y="1568426"/>
            <a:ext cx="3879754" cy="4653325"/>
          </a:xfrm>
          <a:prstGeom prst="rect">
            <a:avLst/>
          </a:prstGeom>
        </p:spPr>
      </p:pic>
      <p:sp>
        <p:nvSpPr>
          <p:cNvPr id="8" name="Rectangle 7">
            <a:extLst>
              <a:ext uri="{FF2B5EF4-FFF2-40B4-BE49-F238E27FC236}">
                <a16:creationId xmlns:a16="http://schemas.microsoft.com/office/drawing/2014/main" id="{D192E07E-3F37-0323-BB60-B7C666300505}"/>
              </a:ext>
            </a:extLst>
          </p:cNvPr>
          <p:cNvSpPr/>
          <p:nvPr/>
        </p:nvSpPr>
        <p:spPr>
          <a:xfrm>
            <a:off x="7880964" y="4298623"/>
            <a:ext cx="1178351" cy="2262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2979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09007"/>
            <a:ext cx="10515600" cy="935581"/>
          </a:xfrm>
        </p:spPr>
        <p:txBody>
          <a:bodyPr>
            <a:normAutofit/>
          </a:bodyPr>
          <a:lstStyle/>
          <a:p>
            <a:pPr algn="ctr"/>
            <a:r>
              <a:rPr lang="en-US" sz="6000" b="1" dirty="0">
                <a:solidFill>
                  <a:schemeClr val="bg1"/>
                </a:solidFill>
                <a:latin typeface="Grandview" panose="020B0502040204020203" pitchFamily="34" charset="0"/>
              </a:rPr>
              <a:t>How do I submit a tip?</a:t>
            </a:r>
          </a:p>
        </p:txBody>
      </p:sp>
      <p:sp>
        <p:nvSpPr>
          <p:cNvPr id="3" name="Content Placeholder 2"/>
          <p:cNvSpPr>
            <a:spLocks noGrp="1"/>
          </p:cNvSpPr>
          <p:nvPr>
            <p:ph idx="1"/>
          </p:nvPr>
        </p:nvSpPr>
        <p:spPr>
          <a:xfrm>
            <a:off x="838201" y="1724297"/>
            <a:ext cx="5810794" cy="3827417"/>
          </a:xfrm>
        </p:spPr>
        <p:txBody>
          <a:bodyPr>
            <a:normAutofit/>
          </a:bodyPr>
          <a:lstStyle/>
          <a:p>
            <a:pPr marL="0" indent="0">
              <a:buNone/>
            </a:pPr>
            <a:r>
              <a:rPr lang="en-US" sz="6000" b="1" dirty="0">
                <a:solidFill>
                  <a:schemeClr val="bg1"/>
                </a:solidFill>
                <a:latin typeface="Grandview" panose="020B0502040204020203" pitchFamily="34" charset="0"/>
              </a:rPr>
              <a:t>Step 2</a:t>
            </a:r>
            <a:r>
              <a:rPr lang="en-US" sz="6000" dirty="0">
                <a:solidFill>
                  <a:schemeClr val="bg1"/>
                </a:solidFill>
                <a:latin typeface="Grandview" panose="020B0502040204020203" pitchFamily="34" charset="0"/>
              </a:rPr>
              <a:t>:</a:t>
            </a:r>
          </a:p>
          <a:p>
            <a:pPr marL="0" indent="0">
              <a:buNone/>
            </a:pPr>
            <a:r>
              <a:rPr lang="en-US" sz="6000" dirty="0">
                <a:solidFill>
                  <a:schemeClr val="bg1"/>
                </a:solidFill>
                <a:latin typeface="Grandview" panose="020B0502040204020203" pitchFamily="34" charset="0"/>
              </a:rPr>
              <a:t>Provide Your Tip</a:t>
            </a:r>
          </a:p>
          <a:p>
            <a:pPr marL="0" indent="0">
              <a:buNone/>
            </a:pPr>
            <a:r>
              <a:rPr lang="en-US" sz="4000" i="1" dirty="0">
                <a:solidFill>
                  <a:schemeClr val="bg1"/>
                </a:solidFill>
                <a:latin typeface="Grandview" panose="020B0502040204020203" pitchFamily="34" charset="0"/>
              </a:rPr>
              <a:t>Be sure to give enough information to get the right kind of help.</a:t>
            </a:r>
          </a:p>
        </p:txBody>
      </p:sp>
      <p:pic>
        <p:nvPicPr>
          <p:cNvPr id="7" name="Picture 6">
            <a:extLst>
              <a:ext uri="{FF2B5EF4-FFF2-40B4-BE49-F238E27FC236}">
                <a16:creationId xmlns:a16="http://schemas.microsoft.com/office/drawing/2014/main" id="{91FE2777-94B9-803B-ADA9-7648DA19DA14}"/>
              </a:ext>
            </a:extLst>
          </p:cNvPr>
          <p:cNvPicPr>
            <a:picLocks noChangeAspect="1"/>
          </p:cNvPicPr>
          <p:nvPr/>
        </p:nvPicPr>
        <p:blipFill>
          <a:blip r:embed="rId3"/>
          <a:stretch>
            <a:fillRect/>
          </a:stretch>
        </p:blipFill>
        <p:spPr>
          <a:xfrm>
            <a:off x="7512651" y="2131193"/>
            <a:ext cx="3955260" cy="4234313"/>
          </a:xfrm>
          <a:prstGeom prst="rect">
            <a:avLst/>
          </a:prstGeom>
        </p:spPr>
      </p:pic>
      <p:sp>
        <p:nvSpPr>
          <p:cNvPr id="4" name="TextBox 3">
            <a:extLst>
              <a:ext uri="{FF2B5EF4-FFF2-40B4-BE49-F238E27FC236}">
                <a16:creationId xmlns:a16="http://schemas.microsoft.com/office/drawing/2014/main" id="{BD47F001-D26F-8A98-B421-025E7DE7AD0D}"/>
              </a:ext>
            </a:extLst>
          </p:cNvPr>
          <p:cNvSpPr txBox="1"/>
          <p:nvPr/>
        </p:nvSpPr>
        <p:spPr>
          <a:xfrm>
            <a:off x="7643813" y="3857625"/>
            <a:ext cx="3571875" cy="1077218"/>
          </a:xfrm>
          <a:prstGeom prst="rect">
            <a:avLst/>
          </a:prstGeom>
          <a:noFill/>
        </p:spPr>
        <p:txBody>
          <a:bodyPr wrap="square" rtlCol="0">
            <a:spAutoFit/>
          </a:bodyPr>
          <a:lstStyle/>
          <a:p>
            <a:r>
              <a:rPr lang="en-US" sz="1600" dirty="0"/>
              <a:t>A student on my bus (#302) had a gun he was showing off. I don’t know his name but he’s got red hair and wearing a light gray hoodie with a triangle logo on it.</a:t>
            </a:r>
          </a:p>
        </p:txBody>
      </p:sp>
    </p:spTree>
    <p:extLst>
      <p:ext uri="{BB962C8B-B14F-4D97-AF65-F5344CB8AC3E}">
        <p14:creationId xmlns:p14="http://schemas.microsoft.com/office/powerpoint/2010/main" val="10916722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1"/>
            <a:ext cx="10515600" cy="979714"/>
          </a:xfrm>
        </p:spPr>
        <p:txBody>
          <a:bodyPr>
            <a:normAutofit/>
          </a:bodyPr>
          <a:lstStyle/>
          <a:p>
            <a:pPr algn="ctr"/>
            <a:r>
              <a:rPr lang="en-US" sz="6000" b="1" dirty="0">
                <a:solidFill>
                  <a:schemeClr val="bg1"/>
                </a:solidFill>
                <a:latin typeface="Grandview" panose="020B0502040204020203" pitchFamily="34" charset="0"/>
              </a:rPr>
              <a:t>How do I submit a tip?</a:t>
            </a:r>
          </a:p>
        </p:txBody>
      </p:sp>
      <p:sp>
        <p:nvSpPr>
          <p:cNvPr id="3" name="Content Placeholder 2"/>
          <p:cNvSpPr>
            <a:spLocks noGrp="1"/>
          </p:cNvSpPr>
          <p:nvPr>
            <p:ph sz="half" idx="1"/>
          </p:nvPr>
        </p:nvSpPr>
        <p:spPr>
          <a:xfrm>
            <a:off x="628229" y="2068506"/>
            <a:ext cx="5893526" cy="4792743"/>
          </a:xfrm>
        </p:spPr>
        <p:txBody>
          <a:bodyPr>
            <a:normAutofit/>
          </a:bodyPr>
          <a:lstStyle/>
          <a:p>
            <a:pPr marL="0" indent="0">
              <a:buNone/>
            </a:pPr>
            <a:r>
              <a:rPr lang="en-US" sz="6000" b="1" dirty="0">
                <a:solidFill>
                  <a:schemeClr val="bg1"/>
                </a:solidFill>
                <a:latin typeface="Grandview" panose="020B0502040204020203" pitchFamily="34" charset="0"/>
              </a:rPr>
              <a:t>Step 3</a:t>
            </a:r>
            <a:r>
              <a:rPr lang="en-US" sz="6000" dirty="0">
                <a:solidFill>
                  <a:schemeClr val="bg1"/>
                </a:solidFill>
                <a:latin typeface="Grandview" panose="020B0502040204020203" pitchFamily="34" charset="0"/>
              </a:rPr>
              <a:t>:  Attach an Optional Photo or Video</a:t>
            </a:r>
          </a:p>
        </p:txBody>
      </p:sp>
      <p:pic>
        <p:nvPicPr>
          <p:cNvPr id="7" name="Picture 6">
            <a:extLst>
              <a:ext uri="{FF2B5EF4-FFF2-40B4-BE49-F238E27FC236}">
                <a16:creationId xmlns:a16="http://schemas.microsoft.com/office/drawing/2014/main" id="{76AFE3B0-9A56-673F-0CDE-E6379793E3B4}"/>
              </a:ext>
            </a:extLst>
          </p:cNvPr>
          <p:cNvPicPr>
            <a:picLocks noChangeAspect="1"/>
          </p:cNvPicPr>
          <p:nvPr/>
        </p:nvPicPr>
        <p:blipFill>
          <a:blip r:embed="rId2"/>
          <a:stretch>
            <a:fillRect/>
          </a:stretch>
        </p:blipFill>
        <p:spPr>
          <a:xfrm>
            <a:off x="7522422" y="2068302"/>
            <a:ext cx="3655580" cy="3587251"/>
          </a:xfrm>
          <a:prstGeom prst="rect">
            <a:avLst/>
          </a:prstGeom>
        </p:spPr>
      </p:pic>
    </p:spTree>
    <p:extLst>
      <p:ext uri="{BB962C8B-B14F-4D97-AF65-F5344CB8AC3E}">
        <p14:creationId xmlns:p14="http://schemas.microsoft.com/office/powerpoint/2010/main" val="9142864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1"/>
            <a:ext cx="10515600" cy="979714"/>
          </a:xfrm>
        </p:spPr>
        <p:txBody>
          <a:bodyPr>
            <a:normAutofit/>
          </a:bodyPr>
          <a:lstStyle/>
          <a:p>
            <a:pPr algn="ctr"/>
            <a:r>
              <a:rPr lang="en-US" sz="6000" b="1" dirty="0">
                <a:solidFill>
                  <a:schemeClr val="bg1"/>
                </a:solidFill>
                <a:latin typeface="Grandview" panose="020B0502040204020203" pitchFamily="34" charset="0"/>
              </a:rPr>
              <a:t>How do I submit a tip?</a:t>
            </a:r>
          </a:p>
        </p:txBody>
      </p:sp>
      <p:sp>
        <p:nvSpPr>
          <p:cNvPr id="3" name="Content Placeholder 2"/>
          <p:cNvSpPr>
            <a:spLocks noGrp="1"/>
          </p:cNvSpPr>
          <p:nvPr>
            <p:ph sz="half" idx="1"/>
          </p:nvPr>
        </p:nvSpPr>
        <p:spPr>
          <a:xfrm>
            <a:off x="391887" y="1528354"/>
            <a:ext cx="6962502" cy="4792743"/>
          </a:xfrm>
        </p:spPr>
        <p:txBody>
          <a:bodyPr>
            <a:normAutofit/>
          </a:bodyPr>
          <a:lstStyle/>
          <a:p>
            <a:pPr marL="0" indent="0">
              <a:buNone/>
            </a:pPr>
            <a:r>
              <a:rPr lang="en-US" sz="6000" b="1" dirty="0">
                <a:solidFill>
                  <a:schemeClr val="bg1"/>
                </a:solidFill>
                <a:latin typeface="Grandview" panose="020B0502040204020203" pitchFamily="34" charset="0"/>
              </a:rPr>
              <a:t>Step 4</a:t>
            </a:r>
            <a:r>
              <a:rPr lang="en-US" sz="6000" dirty="0">
                <a:solidFill>
                  <a:schemeClr val="bg1"/>
                </a:solidFill>
                <a:latin typeface="Grandview" panose="020B0502040204020203" pitchFamily="34" charset="0"/>
              </a:rPr>
              <a:t>:  </a:t>
            </a:r>
          </a:p>
          <a:p>
            <a:pPr marL="0" indent="0">
              <a:buNone/>
            </a:pPr>
            <a:r>
              <a:rPr lang="en-US" sz="6000" dirty="0">
                <a:solidFill>
                  <a:schemeClr val="bg1"/>
                </a:solidFill>
                <a:latin typeface="Grandview" panose="020B0502040204020203" pitchFamily="34" charset="0"/>
              </a:rPr>
              <a:t>Provide Optional Information and Submit Your Tip</a:t>
            </a:r>
          </a:p>
        </p:txBody>
      </p:sp>
      <p:pic>
        <p:nvPicPr>
          <p:cNvPr id="7" name="Picture 6">
            <a:extLst>
              <a:ext uri="{FF2B5EF4-FFF2-40B4-BE49-F238E27FC236}">
                <a16:creationId xmlns:a16="http://schemas.microsoft.com/office/drawing/2014/main" id="{6A59A231-C106-E458-387B-FD413582F3AC}"/>
              </a:ext>
            </a:extLst>
          </p:cNvPr>
          <p:cNvPicPr>
            <a:picLocks noChangeAspect="1"/>
          </p:cNvPicPr>
          <p:nvPr/>
        </p:nvPicPr>
        <p:blipFill>
          <a:blip r:embed="rId3"/>
          <a:stretch>
            <a:fillRect/>
          </a:stretch>
        </p:blipFill>
        <p:spPr>
          <a:xfrm>
            <a:off x="7949757" y="1097363"/>
            <a:ext cx="3482419" cy="5760637"/>
          </a:xfrm>
          <a:prstGeom prst="rect">
            <a:avLst/>
          </a:prstGeom>
        </p:spPr>
      </p:pic>
    </p:spTree>
    <p:extLst>
      <p:ext uri="{BB962C8B-B14F-4D97-AF65-F5344CB8AC3E}">
        <p14:creationId xmlns:p14="http://schemas.microsoft.com/office/powerpoint/2010/main" val="23978257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Open notebook">
            <a:extLst>
              <a:ext uri="{FF2B5EF4-FFF2-40B4-BE49-F238E27FC236}">
                <a16:creationId xmlns:a16="http://schemas.microsoft.com/office/drawing/2014/main" id="{53545C84-105A-AE72-3BC8-48FE53826E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3412"/>
            <a:ext cx="12192000" cy="8124824"/>
          </a:xfrm>
          <a:prstGeom prst="rect">
            <a:avLst/>
          </a:prstGeom>
        </p:spPr>
      </p:pic>
      <p:sp>
        <p:nvSpPr>
          <p:cNvPr id="3" name="Content Placeholder 2"/>
          <p:cNvSpPr>
            <a:spLocks noGrp="1"/>
          </p:cNvSpPr>
          <p:nvPr>
            <p:ph idx="1"/>
          </p:nvPr>
        </p:nvSpPr>
        <p:spPr>
          <a:xfrm>
            <a:off x="4873657" y="1816040"/>
            <a:ext cx="7149445" cy="4663441"/>
          </a:xfrm>
        </p:spPr>
        <p:txBody>
          <a:bodyPr>
            <a:normAutofit/>
          </a:bodyPr>
          <a:lstStyle/>
          <a:p>
            <a:pPr marL="0" indent="0">
              <a:buNone/>
            </a:pPr>
            <a:r>
              <a:rPr lang="en-US" sz="7200" dirty="0">
                <a:latin typeface="Grandview" panose="020B0502040204020203" pitchFamily="34" charset="0"/>
              </a:rPr>
              <a:t>Thank you for helping to keep our school and community safe</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68" y="235132"/>
            <a:ext cx="10413274" cy="1276896"/>
          </a:xfrm>
          <a:prstGeom prst="rect">
            <a:avLst/>
          </a:prstGeom>
        </p:spPr>
      </p:pic>
      <p:pic>
        <p:nvPicPr>
          <p:cNvPr id="5" name="Picture 4">
            <a:extLst>
              <a:ext uri="{FF2B5EF4-FFF2-40B4-BE49-F238E27FC236}">
                <a16:creationId xmlns:a16="http://schemas.microsoft.com/office/drawing/2014/main" id="{7FBB4B9D-3461-05EA-5C24-9DEFD1BD15B3}"/>
              </a:ext>
            </a:extLst>
          </p:cNvPr>
          <p:cNvPicPr>
            <a:picLocks noChangeAspect="1"/>
          </p:cNvPicPr>
          <p:nvPr/>
        </p:nvPicPr>
        <p:blipFill>
          <a:blip r:embed="rId5"/>
          <a:stretch>
            <a:fillRect/>
          </a:stretch>
        </p:blipFill>
        <p:spPr>
          <a:xfrm>
            <a:off x="10316327" y="135392"/>
            <a:ext cx="1457325" cy="1476375"/>
          </a:xfrm>
          <a:prstGeom prst="rect">
            <a:avLst/>
          </a:prstGeom>
        </p:spPr>
      </p:pic>
      <p:pic>
        <p:nvPicPr>
          <p:cNvPr id="2" name="Picture 2">
            <a:extLst>
              <a:ext uri="{FF2B5EF4-FFF2-40B4-BE49-F238E27FC236}">
                <a16:creationId xmlns:a16="http://schemas.microsoft.com/office/drawing/2014/main" id="{126E942F-3BD6-E382-0822-785196A73E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3445" y="5483882"/>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3060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2A9C73-06ED-419B-81B5-491CBFC22330}"/>
              </a:ext>
            </a:extLst>
          </p:cNvPr>
          <p:cNvSpPr>
            <a:spLocks noGrp="1"/>
          </p:cNvSpPr>
          <p:nvPr>
            <p:ph idx="1"/>
          </p:nvPr>
        </p:nvSpPr>
        <p:spPr>
          <a:xfrm>
            <a:off x="515938" y="1592578"/>
            <a:ext cx="5046662" cy="3876722"/>
          </a:xfrm>
        </p:spPr>
        <p:txBody>
          <a:bodyPr/>
          <a:lstStyle/>
          <a:p>
            <a:pPr>
              <a:buFont typeface="Wingdings" panose="05000000000000000000" pitchFamily="2" charset="2"/>
              <a:buChar char="v"/>
            </a:pPr>
            <a:r>
              <a:rPr lang="en-US" dirty="0">
                <a:solidFill>
                  <a:schemeClr val="accent2">
                    <a:lumMod val="75000"/>
                  </a:schemeClr>
                </a:solidFill>
              </a:rPr>
              <a:t>Satisfactory Academic Progress</a:t>
            </a:r>
          </a:p>
          <a:p>
            <a:pPr>
              <a:buFont typeface="Wingdings" panose="05000000000000000000" pitchFamily="2" charset="2"/>
              <a:buChar char="v"/>
            </a:pPr>
            <a:r>
              <a:rPr lang="en-US" dirty="0">
                <a:solidFill>
                  <a:schemeClr val="accent2">
                    <a:lumMod val="75000"/>
                  </a:schemeClr>
                </a:solidFill>
              </a:rPr>
              <a:t>Communication with Financial Aid</a:t>
            </a:r>
          </a:p>
          <a:p>
            <a:pPr>
              <a:buFont typeface="Wingdings" panose="05000000000000000000" pitchFamily="2" charset="2"/>
              <a:buChar char="v"/>
            </a:pPr>
            <a:r>
              <a:rPr lang="en-US" dirty="0">
                <a:solidFill>
                  <a:schemeClr val="accent2">
                    <a:lumMod val="75000"/>
                  </a:schemeClr>
                </a:solidFill>
              </a:rPr>
              <a:t>Importance of Email</a:t>
            </a:r>
          </a:p>
          <a:p>
            <a:pPr marL="0" indent="0">
              <a:buNone/>
            </a:pPr>
            <a:endParaRPr lang="en-US" sz="1800" dirty="0"/>
          </a:p>
        </p:txBody>
      </p:sp>
      <p:sp>
        <p:nvSpPr>
          <p:cNvPr id="4" name="Slide Number Placeholder 3">
            <a:extLst>
              <a:ext uri="{FF2B5EF4-FFF2-40B4-BE49-F238E27FC236}">
                <a16:creationId xmlns:a16="http://schemas.microsoft.com/office/drawing/2014/main" id="{3B5C6BAC-F3F8-4AA0-B332-02F663571328}"/>
              </a:ext>
            </a:extLst>
          </p:cNvPr>
          <p:cNvSpPr>
            <a:spLocks noGrp="1"/>
          </p:cNvSpPr>
          <p:nvPr>
            <p:ph type="sldNum" sz="quarter" idx="12"/>
          </p:nvPr>
        </p:nvSpPr>
        <p:spPr/>
        <p:txBody>
          <a:bodyPr/>
          <a:lstStyle/>
          <a:p>
            <a:fld id="{9EC71654-96A5-4280-94F3-931C61A9F92C}" type="slidenum">
              <a:rPr lang="en-US" smtClean="0"/>
              <a:pPr/>
              <a:t>3</a:t>
            </a:fld>
            <a:endParaRPr lang="en-US"/>
          </a:p>
        </p:txBody>
      </p:sp>
      <p:pic>
        <p:nvPicPr>
          <p:cNvPr id="15" name="Picture Placeholder 14">
            <a:extLst>
              <a:ext uri="{FF2B5EF4-FFF2-40B4-BE49-F238E27FC236}">
                <a16:creationId xmlns:a16="http://schemas.microsoft.com/office/drawing/2014/main" id="{A83CB7D5-B75B-4CC1-AD82-9607D72A22F0}"/>
              </a:ext>
            </a:extLst>
          </p:cNvPr>
          <p:cNvPicPr>
            <a:picLocks noGrp="1" noChangeAspect="1"/>
          </p:cNvPicPr>
          <p:nvPr>
            <p:ph type="pic" sz="quarter" idx="13"/>
          </p:nvPr>
        </p:nvPicPr>
        <p:blipFill>
          <a:blip r:embed="rId3"/>
          <a:srcRect l="23478" r="23478"/>
          <a:stretch>
            <a:fillRect/>
          </a:stretch>
        </p:blipFill>
        <p:spPr>
          <a:xfrm>
            <a:off x="6180690" y="0"/>
            <a:ext cx="6011311" cy="5509064"/>
          </a:xfrm>
        </p:spPr>
      </p:pic>
      <p:sp>
        <p:nvSpPr>
          <p:cNvPr id="2" name="Title 1">
            <a:extLst>
              <a:ext uri="{FF2B5EF4-FFF2-40B4-BE49-F238E27FC236}">
                <a16:creationId xmlns:a16="http://schemas.microsoft.com/office/drawing/2014/main" id="{E2C50832-0B36-43C5-98EC-4CD165D78718}"/>
              </a:ext>
            </a:extLst>
          </p:cNvPr>
          <p:cNvSpPr>
            <a:spLocks noGrp="1"/>
          </p:cNvSpPr>
          <p:nvPr>
            <p:ph type="title"/>
          </p:nvPr>
        </p:nvSpPr>
        <p:spPr>
          <a:xfrm>
            <a:off x="515938" y="258295"/>
            <a:ext cx="4937211" cy="579905"/>
          </a:xfrm>
        </p:spPr>
        <p:txBody>
          <a:bodyPr anchor="t">
            <a:noAutofit/>
          </a:bodyPr>
          <a:lstStyle/>
          <a:p>
            <a:pPr algn="ctr">
              <a:lnSpc>
                <a:spcPct val="100000"/>
              </a:lnSpc>
            </a:pPr>
            <a:r>
              <a:rPr lang="en-US" sz="4000" dirty="0">
                <a:solidFill>
                  <a:srgbClr val="2C567A"/>
                </a:solidFill>
              </a:rPr>
              <a:t>Financial Aid</a:t>
            </a:r>
          </a:p>
        </p:txBody>
      </p:sp>
      <p:sp>
        <p:nvSpPr>
          <p:cNvPr id="6" name="Rectangle 5">
            <a:extLst>
              <a:ext uri="{FF2B5EF4-FFF2-40B4-BE49-F238E27FC236}">
                <a16:creationId xmlns:a16="http://schemas.microsoft.com/office/drawing/2014/main" id="{02AB9AE5-CCB4-4C7D-9651-281F1268C62E}"/>
              </a:ext>
            </a:extLst>
          </p:cNvPr>
          <p:cNvSpPr/>
          <p:nvPr/>
        </p:nvSpPr>
        <p:spPr>
          <a:xfrm>
            <a:off x="8218881" y="5809408"/>
            <a:ext cx="4318000" cy="646331"/>
          </a:xfrm>
          <a:prstGeom prst="rect">
            <a:avLst/>
          </a:prstGeom>
        </p:spPr>
        <p:txBody>
          <a:bodyPr wrap="square">
            <a:spAutoFit/>
          </a:bodyPr>
          <a:lstStyle/>
          <a:p>
            <a:pPr lvl="1"/>
            <a:r>
              <a:rPr lang="en-US" dirty="0">
                <a:solidFill>
                  <a:schemeClr val="accent6">
                    <a:lumMod val="75000"/>
                  </a:schemeClr>
                </a:solidFill>
              </a:rPr>
              <a:t>Anissa Damon, Coordinator</a:t>
            </a:r>
          </a:p>
          <a:p>
            <a:pPr lvl="1"/>
            <a:r>
              <a:rPr lang="en-US" dirty="0">
                <a:solidFill>
                  <a:schemeClr val="accent6">
                    <a:lumMod val="75000"/>
                  </a:schemeClr>
                </a:solidFill>
              </a:rPr>
              <a:t>Anissa.Damon@marion.k12.fl.us</a:t>
            </a:r>
          </a:p>
        </p:txBody>
      </p:sp>
      <p:sp>
        <p:nvSpPr>
          <p:cNvPr id="7" name="Rectangle: Rounded Corners 6">
            <a:extLst>
              <a:ext uri="{FF2B5EF4-FFF2-40B4-BE49-F238E27FC236}">
                <a16:creationId xmlns:a16="http://schemas.microsoft.com/office/drawing/2014/main" id="{5E2925EC-6E02-4B22-B9FF-98250A69D46C}"/>
              </a:ext>
            </a:extLst>
          </p:cNvPr>
          <p:cNvSpPr/>
          <p:nvPr/>
        </p:nvSpPr>
        <p:spPr>
          <a:xfrm>
            <a:off x="1134028" y="3253060"/>
            <a:ext cx="2929855" cy="1836422"/>
          </a:xfrm>
          <a:prstGeom prst="roundRect">
            <a:avLst/>
          </a:prstGeom>
          <a:solidFill>
            <a:srgbClr val="42AF33"/>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dirty="0">
                <a:latin typeface="Arial" panose="020B0604020202020204" pitchFamily="34" charset="0"/>
                <a:cs typeface="Arial" panose="020B0604020202020204" pitchFamily="34" charset="0"/>
              </a:rPr>
              <a:t>States</a:t>
            </a:r>
          </a:p>
          <a:p>
            <a:pPr algn="ctr"/>
            <a:r>
              <a:rPr lang="en-US" sz="2000" dirty="0">
                <a:solidFill>
                  <a:schemeClr val="bg1"/>
                </a:solidFill>
              </a:rPr>
              <a:t>Residency  requirements/ Reclassification opportunity</a:t>
            </a:r>
          </a:p>
          <a:p>
            <a:pPr algn="ctr"/>
            <a:endParaRPr lang="en-US" sz="2400" b="1"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39858C1-7BF9-41F7-B93B-0FD67D997310}"/>
              </a:ext>
            </a:extLst>
          </p:cNvPr>
          <p:cNvSpPr/>
          <p:nvPr/>
        </p:nvSpPr>
        <p:spPr>
          <a:xfrm>
            <a:off x="901620" y="5386573"/>
            <a:ext cx="3650230" cy="1200329"/>
          </a:xfrm>
          <a:prstGeom prst="rect">
            <a:avLst/>
          </a:prstGeom>
        </p:spPr>
        <p:txBody>
          <a:bodyPr wrap="none" lIns="91440" tIns="45720" rIns="91440" bIns="45720" anchor="t">
            <a:spAutoFit/>
          </a:bodyPr>
          <a:lstStyle/>
          <a:p>
            <a:r>
              <a:rPr lang="en-US" dirty="0">
                <a:hlinkClick r:id="rId4"/>
              </a:rPr>
              <a:t>Financial Aid Information - Click Here</a:t>
            </a:r>
          </a:p>
          <a:p>
            <a:endParaRPr lang="en-US" dirty="0">
              <a:cs typeface="Calibri"/>
            </a:endParaRPr>
          </a:p>
          <a:p>
            <a:endParaRPr lang="en-US" dirty="0">
              <a:cs typeface="Calibri"/>
            </a:endParaRPr>
          </a:p>
          <a:p>
            <a:endParaRPr lang="en-US" dirty="0">
              <a:solidFill>
                <a:srgbClr val="FF0000"/>
              </a:solidFill>
              <a:cs typeface="Calibri"/>
            </a:endParaRPr>
          </a:p>
        </p:txBody>
      </p:sp>
      <p:pic>
        <p:nvPicPr>
          <p:cNvPr id="10" name="Picture 9">
            <a:extLst>
              <a:ext uri="{FF2B5EF4-FFF2-40B4-BE49-F238E27FC236}">
                <a16:creationId xmlns:a16="http://schemas.microsoft.com/office/drawing/2014/main" id="{5C96D2B7-21E4-409F-9076-BEC0139921B3}"/>
              </a:ext>
            </a:extLst>
          </p:cNvPr>
          <p:cNvPicPr>
            <a:picLocks noChangeAspect="1"/>
          </p:cNvPicPr>
          <p:nvPr/>
        </p:nvPicPr>
        <p:blipFill>
          <a:blip r:embed="rId5"/>
          <a:stretch>
            <a:fillRect/>
          </a:stretch>
        </p:blipFill>
        <p:spPr>
          <a:xfrm>
            <a:off x="7322603" y="5386573"/>
            <a:ext cx="1097280" cy="1371600"/>
          </a:xfrm>
          <a:prstGeom prst="rect">
            <a:avLst/>
          </a:prstGeom>
        </p:spPr>
      </p:pic>
    </p:spTree>
    <p:extLst>
      <p:ext uri="{BB962C8B-B14F-4D97-AF65-F5344CB8AC3E}">
        <p14:creationId xmlns:p14="http://schemas.microsoft.com/office/powerpoint/2010/main" val="30344184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6DA676B-FEA7-3F09-1BF2-CD32BD52D93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F03597E-89E5-5B6A-630E-6D52069A0F8F}"/>
              </a:ext>
            </a:extLst>
          </p:cNvPr>
          <p:cNvSpPr>
            <a:spLocks noGrp="1"/>
          </p:cNvSpPr>
          <p:nvPr>
            <p:ph type="title"/>
          </p:nvPr>
        </p:nvSpPr>
        <p:spPr>
          <a:xfrm>
            <a:off x="1373069" y="5500154"/>
            <a:ext cx="4416662" cy="762000"/>
          </a:xfrm>
          <a:solidFill>
            <a:schemeClr val="bg2"/>
          </a:solidFill>
        </p:spPr>
        <p:txBody>
          <a:bodyPr>
            <a:noAutofit/>
          </a:bodyPr>
          <a:lstStyle/>
          <a:p>
            <a:r>
              <a:rPr lang="en-US" sz="5400">
                <a:solidFill>
                  <a:srgbClr val="2C567A"/>
                </a:solidFill>
              </a:rPr>
              <a:t>Questions?  </a:t>
            </a:r>
            <a:endParaRPr lang="en-US" sz="2000" b="1">
              <a:solidFill>
                <a:srgbClr val="FF0000"/>
              </a:solidFill>
            </a:endParaRPr>
          </a:p>
        </p:txBody>
      </p:sp>
      <p:sp>
        <p:nvSpPr>
          <p:cNvPr id="4" name="Text Placeholder 3">
            <a:extLst>
              <a:ext uri="{FF2B5EF4-FFF2-40B4-BE49-F238E27FC236}">
                <a16:creationId xmlns:a16="http://schemas.microsoft.com/office/drawing/2014/main" id="{35DD5BF7-5759-6B41-5540-0D6524F869F0}"/>
              </a:ext>
            </a:extLst>
          </p:cNvPr>
          <p:cNvSpPr>
            <a:spLocks noGrp="1"/>
          </p:cNvSpPr>
          <p:nvPr>
            <p:ph type="body" sz="half" idx="2"/>
          </p:nvPr>
        </p:nvSpPr>
        <p:spPr>
          <a:xfrm>
            <a:off x="609461" y="387830"/>
            <a:ext cx="5488927" cy="4033320"/>
          </a:xfrm>
          <a:solidFill>
            <a:schemeClr val="bg2"/>
          </a:solidFill>
        </p:spPr>
        <p:txBody>
          <a:bodyPr vert="horz" lIns="91440" tIns="45720" rIns="91440" bIns="45720" rtlCol="0" anchor="t">
            <a:normAutofit fontScale="92500" lnSpcReduction="20000"/>
          </a:bodyPr>
          <a:lstStyle/>
          <a:p>
            <a:pPr algn="ctr"/>
            <a:endParaRPr lang="en-US" sz="3200" i="1">
              <a:solidFill>
                <a:srgbClr val="2C567A"/>
              </a:solidFill>
            </a:endParaRPr>
          </a:p>
          <a:p>
            <a:pPr algn="ctr"/>
            <a:r>
              <a:rPr lang="en-US" sz="5100" i="1" dirty="0">
                <a:solidFill>
                  <a:srgbClr val="2C567A"/>
                </a:solidFill>
              </a:rPr>
              <a:t>      </a:t>
            </a:r>
            <a:br>
              <a:rPr lang="en-US" sz="5100" i="1" dirty="0"/>
            </a:br>
            <a:r>
              <a:rPr lang="en-US" sz="5100" i="1" dirty="0">
                <a:solidFill>
                  <a:srgbClr val="2C567A"/>
                </a:solidFill>
              </a:rPr>
              <a:t>Please fill out your acknowledgment </a:t>
            </a:r>
            <a:br>
              <a:rPr lang="en-US" sz="5100" i="1" dirty="0"/>
            </a:br>
            <a:r>
              <a:rPr lang="en-US" sz="5100" i="1" dirty="0">
                <a:solidFill>
                  <a:srgbClr val="2C567A"/>
                </a:solidFill>
              </a:rPr>
              <a:t>of this information sharing session.</a:t>
            </a:r>
            <a:br>
              <a:rPr lang="en-US" sz="5100" i="1" dirty="0"/>
            </a:br>
            <a:endParaRPr lang="en-US" sz="5100" i="1">
              <a:solidFill>
                <a:srgbClr val="2C567A"/>
              </a:solidFill>
            </a:endParaRPr>
          </a:p>
          <a:p>
            <a:pPr algn="ctr"/>
            <a:endParaRPr lang="en-US" sz="5100" i="1" dirty="0">
              <a:solidFill>
                <a:srgbClr val="2C567A"/>
              </a:solidFill>
              <a:ea typeface="Calibri"/>
              <a:cs typeface="Calibri"/>
            </a:endParaRPr>
          </a:p>
        </p:txBody>
      </p:sp>
      <p:pic>
        <p:nvPicPr>
          <p:cNvPr id="7" name="Picture 6" descr="A qr code with a logo&#10;&#10;AI-generated content may be incorrect.">
            <a:extLst>
              <a:ext uri="{FF2B5EF4-FFF2-40B4-BE49-F238E27FC236}">
                <a16:creationId xmlns:a16="http://schemas.microsoft.com/office/drawing/2014/main" id="{6367821A-1490-92B4-7A24-B80330B09148}"/>
              </a:ext>
            </a:extLst>
          </p:cNvPr>
          <p:cNvPicPr>
            <a:picLocks noChangeAspect="1"/>
          </p:cNvPicPr>
          <p:nvPr/>
        </p:nvPicPr>
        <p:blipFill>
          <a:blip r:embed="rId2"/>
          <a:srcRect r="5144" b="22713"/>
          <a:stretch>
            <a:fillRect/>
          </a:stretch>
        </p:blipFill>
        <p:spPr>
          <a:xfrm>
            <a:off x="6474221" y="386219"/>
            <a:ext cx="5234891" cy="5488207"/>
          </a:xfrm>
          <a:prstGeom prst="rect">
            <a:avLst/>
          </a:prstGeom>
        </p:spPr>
      </p:pic>
    </p:spTree>
    <p:extLst>
      <p:ext uri="{BB962C8B-B14F-4D97-AF65-F5344CB8AC3E}">
        <p14:creationId xmlns:p14="http://schemas.microsoft.com/office/powerpoint/2010/main" val="4101201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200762" y="5461077"/>
            <a:ext cx="4416662" cy="762000"/>
          </a:xfrm>
          <a:solidFill>
            <a:schemeClr val="bg2"/>
          </a:solidFill>
        </p:spPr>
        <p:txBody>
          <a:bodyPr>
            <a:noAutofit/>
          </a:bodyPr>
          <a:lstStyle/>
          <a:p>
            <a:r>
              <a:rPr lang="en-US" sz="5400">
                <a:solidFill>
                  <a:srgbClr val="2C567A"/>
                </a:solidFill>
              </a:rPr>
              <a:t>Questions?  </a:t>
            </a:r>
            <a:endParaRPr lang="en-US" sz="2000" b="1">
              <a:solidFill>
                <a:srgbClr val="FF0000"/>
              </a:solidFill>
            </a:endParaRPr>
          </a:p>
        </p:txBody>
      </p:sp>
      <p:pic>
        <p:nvPicPr>
          <p:cNvPr id="6" name="Picture Placeholder 5">
            <a:extLst>
              <a:ext uri="{FF2B5EF4-FFF2-40B4-BE49-F238E27FC236}">
                <a16:creationId xmlns:a16="http://schemas.microsoft.com/office/drawing/2014/main" id="{5093E5A5-1E49-4DD5-91C8-C4755917F30E}"/>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4443" b="14443"/>
          <a:stretch/>
        </p:blipFill>
        <p:spPr>
          <a:xfrm>
            <a:off x="0" y="0"/>
            <a:ext cx="12192000" cy="5350491"/>
          </a:xfrm>
        </p:spPr>
      </p:pic>
      <p:sp>
        <p:nvSpPr>
          <p:cNvPr id="4" name="Text Placeholder 3"/>
          <p:cNvSpPr>
            <a:spLocks noGrp="1"/>
          </p:cNvSpPr>
          <p:nvPr>
            <p:ph type="body" sz="half" idx="2"/>
          </p:nvPr>
        </p:nvSpPr>
        <p:spPr>
          <a:xfrm>
            <a:off x="5242779" y="5456878"/>
            <a:ext cx="6817540" cy="1210013"/>
          </a:xfrm>
          <a:solidFill>
            <a:schemeClr val="bg2"/>
          </a:solidFill>
        </p:spPr>
        <p:txBody>
          <a:bodyPr vert="horz" lIns="91440" tIns="45720" rIns="91440" bIns="45720" rtlCol="0" anchor="t">
            <a:noAutofit/>
          </a:bodyPr>
          <a:lstStyle/>
          <a:p>
            <a:pPr algn="ctr"/>
            <a:r>
              <a:rPr lang="en-US" sz="2000" i="1">
                <a:solidFill>
                  <a:srgbClr val="2C567A"/>
                </a:solidFill>
              </a:rPr>
              <a:t>Congratulations!</a:t>
            </a:r>
            <a:endParaRPr lang="en-US" sz="2000" i="1">
              <a:solidFill>
                <a:srgbClr val="2C567A"/>
              </a:solidFill>
              <a:ea typeface="Calibri Light"/>
              <a:cs typeface="Calibri Light"/>
            </a:endParaRPr>
          </a:p>
          <a:p>
            <a:pPr algn="ctr"/>
            <a:r>
              <a:rPr lang="en-US" sz="2000" i="1">
                <a:solidFill>
                  <a:srgbClr val="2C567A"/>
                </a:solidFill>
              </a:rPr>
              <a:t>Welcome to the MTC family! We are happy you are here!</a:t>
            </a:r>
            <a:endParaRPr lang="en-US" sz="2000" i="1">
              <a:solidFill>
                <a:srgbClr val="2C567A"/>
              </a:solidFill>
              <a:ea typeface="Calibri"/>
              <a:cs typeface="Calibri"/>
            </a:endParaRPr>
          </a:p>
        </p:txBody>
      </p:sp>
      <p:sp>
        <p:nvSpPr>
          <p:cNvPr id="2" name="TextBox 1">
            <a:extLst>
              <a:ext uri="{FF2B5EF4-FFF2-40B4-BE49-F238E27FC236}">
                <a16:creationId xmlns:a16="http://schemas.microsoft.com/office/drawing/2014/main" id="{7E56A4C1-7C71-E185-4B85-AC5718208D8F}"/>
              </a:ext>
            </a:extLst>
          </p:cNvPr>
          <p:cNvSpPr txBox="1"/>
          <p:nvPr/>
        </p:nvSpPr>
        <p:spPr>
          <a:xfrm>
            <a:off x="407095" y="6283890"/>
            <a:ext cx="237994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Revised 8-5-2026</a:t>
            </a:r>
            <a:endParaRPr lang="en-US" dirty="0"/>
          </a:p>
        </p:txBody>
      </p:sp>
    </p:spTree>
    <p:extLst>
      <p:ext uri="{BB962C8B-B14F-4D97-AF65-F5344CB8AC3E}">
        <p14:creationId xmlns:p14="http://schemas.microsoft.com/office/powerpoint/2010/main" val="110850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560" y="138252"/>
            <a:ext cx="6811860" cy="1402362"/>
          </a:xfrm>
        </p:spPr>
        <p:txBody>
          <a:bodyPr>
            <a:normAutofit/>
          </a:bodyPr>
          <a:lstStyle/>
          <a:p>
            <a:pPr algn="ctr"/>
            <a:r>
              <a:rPr lang="en-US" sz="4000">
                <a:solidFill>
                  <a:srgbClr val="2C567A"/>
                </a:solidFill>
              </a:rPr>
              <a:t>Satisfactory </a:t>
            </a:r>
            <a:br>
              <a:rPr lang="en-US" sz="4000">
                <a:solidFill>
                  <a:srgbClr val="2C567A"/>
                </a:solidFill>
              </a:rPr>
            </a:br>
            <a:r>
              <a:rPr lang="en-US" sz="4000">
                <a:solidFill>
                  <a:srgbClr val="2C567A"/>
                </a:solidFill>
              </a:rPr>
              <a:t>Academic PROGRESS (SAP)</a:t>
            </a:r>
          </a:p>
        </p:txBody>
      </p:sp>
      <p:sp>
        <p:nvSpPr>
          <p:cNvPr id="7" name="Content Placeholder 2">
            <a:extLst>
              <a:ext uri="{FF2B5EF4-FFF2-40B4-BE49-F238E27FC236}">
                <a16:creationId xmlns:a16="http://schemas.microsoft.com/office/drawing/2014/main" id="{911B0C0E-8AFD-4616-ABA1-C2CACD00351D}"/>
              </a:ext>
            </a:extLst>
          </p:cNvPr>
          <p:cNvSpPr txBox="1">
            <a:spLocks/>
          </p:cNvSpPr>
          <p:nvPr/>
        </p:nvSpPr>
        <p:spPr>
          <a:xfrm>
            <a:off x="748726" y="1641504"/>
            <a:ext cx="7558480" cy="503339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dirty="0">
                <a:solidFill>
                  <a:srgbClr val="2C567A"/>
                </a:solidFill>
              </a:rPr>
              <a:t>Satisfactory Academic Progress (SAP) is defined   as the successful completion of coursework   toward an eligible certificate or degree.</a:t>
            </a:r>
            <a:endParaRPr lang="en-US" dirty="0">
              <a:solidFill>
                <a:srgbClr val="2C567A"/>
              </a:solidFill>
              <a:ea typeface="Calibri"/>
              <a:cs typeface="Calibri"/>
            </a:endParaRPr>
          </a:p>
          <a:p>
            <a:pPr marL="0" indent="0">
              <a:lnSpc>
                <a:spcPct val="100000"/>
              </a:lnSpc>
              <a:buNone/>
            </a:pPr>
            <a:endParaRPr lang="en-US" dirty="0">
              <a:solidFill>
                <a:srgbClr val="2C567A"/>
              </a:solidFill>
            </a:endParaRPr>
          </a:p>
          <a:p>
            <a:pPr marL="0" indent="0">
              <a:lnSpc>
                <a:spcPct val="100000"/>
              </a:lnSpc>
              <a:buNone/>
            </a:pPr>
            <a:r>
              <a:rPr lang="en-US" dirty="0">
                <a:solidFill>
                  <a:srgbClr val="2C567A"/>
                </a:solidFill>
              </a:rPr>
              <a:t>Regulations require Financial Aid to monitor the academic progress of students receiving Title IV aid and Veterans Educational benefits.</a:t>
            </a:r>
            <a:endParaRPr lang="en-US" dirty="0">
              <a:solidFill>
                <a:srgbClr val="2C567A"/>
              </a:solidFill>
              <a:ea typeface="Calibri"/>
              <a:cs typeface="Calibri"/>
            </a:endParaRPr>
          </a:p>
          <a:p>
            <a:pPr lvl="1">
              <a:lnSpc>
                <a:spcPct val="100000"/>
              </a:lnSpc>
              <a:buFont typeface="Wingdings" panose="05000000000000000000" pitchFamily="2" charset="2"/>
              <a:buChar char="v"/>
            </a:pPr>
            <a:r>
              <a:rPr lang="en-US" dirty="0">
                <a:solidFill>
                  <a:srgbClr val="2C567A"/>
                </a:solidFill>
              </a:rPr>
              <a:t>Qualitative Measure (GPA)</a:t>
            </a:r>
          </a:p>
          <a:p>
            <a:pPr lvl="1">
              <a:lnSpc>
                <a:spcPct val="100000"/>
              </a:lnSpc>
              <a:buFont typeface="Wingdings" panose="05000000000000000000" pitchFamily="2" charset="2"/>
              <a:buChar char="v"/>
            </a:pPr>
            <a:r>
              <a:rPr lang="en-US" dirty="0">
                <a:solidFill>
                  <a:srgbClr val="2C567A"/>
                </a:solidFill>
                <a:ea typeface="Calibri"/>
                <a:cs typeface="Calibri"/>
              </a:rPr>
              <a:t>Quantitative Measure for Attendance</a:t>
            </a:r>
          </a:p>
          <a:p>
            <a:pPr lvl="1">
              <a:lnSpc>
                <a:spcPct val="100000"/>
              </a:lnSpc>
              <a:buFont typeface="Wingdings" panose="05000000000000000000" pitchFamily="2" charset="2"/>
              <a:buChar char="v"/>
            </a:pPr>
            <a:r>
              <a:rPr lang="en-US" dirty="0">
                <a:solidFill>
                  <a:srgbClr val="2C567A"/>
                </a:solidFill>
              </a:rPr>
              <a:t>Maximum Time Frame (Completion)</a:t>
            </a:r>
            <a:endParaRPr lang="en-US" dirty="0">
              <a:solidFill>
                <a:srgbClr val="2C567A"/>
              </a:solidFill>
              <a:ea typeface="Calibri"/>
              <a:cs typeface="Calibri"/>
            </a:endParaRPr>
          </a:p>
          <a:p>
            <a:pPr>
              <a:lnSpc>
                <a:spcPct val="100000"/>
              </a:lnSpc>
              <a:buFont typeface="Wingdings" panose="05000000000000000000" pitchFamily="2" charset="2"/>
              <a:buChar char="v"/>
            </a:pPr>
            <a:r>
              <a:rPr lang="en-US" dirty="0">
                <a:solidFill>
                  <a:srgbClr val="2C567A"/>
                </a:solidFill>
              </a:rPr>
              <a:t>Monitored at each payment period</a:t>
            </a:r>
            <a:endParaRPr lang="en-US" dirty="0">
              <a:solidFill>
                <a:srgbClr val="2C567A"/>
              </a:solidFill>
              <a:ea typeface="Calibri"/>
              <a:cs typeface="Calibri"/>
            </a:endParaRPr>
          </a:p>
        </p:txBody>
      </p:sp>
      <p:sp>
        <p:nvSpPr>
          <p:cNvPr id="10" name="TextBox 9">
            <a:extLst>
              <a:ext uri="{FF2B5EF4-FFF2-40B4-BE49-F238E27FC236}">
                <a16:creationId xmlns:a16="http://schemas.microsoft.com/office/drawing/2014/main" id="{0BBBB7D8-FBC7-46CB-8248-C9DEC0E8F1CC}"/>
              </a:ext>
            </a:extLst>
          </p:cNvPr>
          <p:cNvSpPr txBox="1"/>
          <p:nvPr/>
        </p:nvSpPr>
        <p:spPr>
          <a:xfrm>
            <a:off x="7667391" y="4812005"/>
            <a:ext cx="4035103" cy="2246769"/>
          </a:xfrm>
          <a:prstGeom prst="rect">
            <a:avLst/>
          </a:prstGeom>
          <a:noFill/>
        </p:spPr>
        <p:txBody>
          <a:bodyPr wrap="square" lIns="91440" tIns="45720" rIns="91440" bIns="45720" rtlCol="0" anchor="t">
            <a:spAutoFit/>
          </a:bodyPr>
          <a:lstStyle/>
          <a:p>
            <a:r>
              <a:rPr lang="en-US" sz="2000" dirty="0">
                <a:solidFill>
                  <a:srgbClr val="2C567A"/>
                </a:solidFill>
              </a:rPr>
              <a:t>GPA:  2.0</a:t>
            </a:r>
          </a:p>
          <a:p>
            <a:r>
              <a:rPr lang="en-US" sz="2000" dirty="0">
                <a:solidFill>
                  <a:srgbClr val="2C567A"/>
                </a:solidFill>
              </a:rPr>
              <a:t>PACE: Measured in hours AND weeks </a:t>
            </a:r>
            <a:endParaRPr lang="en-US" sz="2000" dirty="0">
              <a:solidFill>
                <a:srgbClr val="2C567A"/>
              </a:solidFill>
              <a:cs typeface="Calibri"/>
            </a:endParaRPr>
          </a:p>
          <a:p>
            <a:r>
              <a:rPr lang="en-US" sz="2000" dirty="0">
                <a:solidFill>
                  <a:srgbClr val="2C567A"/>
                </a:solidFill>
              </a:rPr>
              <a:t>MTF: 150% of scheduled hours</a:t>
            </a:r>
            <a:endParaRPr lang="en-US" sz="2000" dirty="0">
              <a:solidFill>
                <a:srgbClr val="2C567A"/>
              </a:solidFill>
              <a:cs typeface="Calibri"/>
            </a:endParaRPr>
          </a:p>
          <a:p>
            <a:r>
              <a:rPr lang="en-US" sz="2000" dirty="0">
                <a:solidFill>
                  <a:srgbClr val="2C567A"/>
                </a:solidFill>
              </a:rPr>
              <a:t>Attendance: 90% minimum</a:t>
            </a:r>
            <a:endParaRPr lang="en-US" sz="2000" dirty="0">
              <a:solidFill>
                <a:srgbClr val="2C567A"/>
              </a:solidFill>
              <a:cs typeface="Calibri"/>
            </a:endParaRPr>
          </a:p>
          <a:p>
            <a:endParaRPr lang="en-US" sz="2000" dirty="0">
              <a:solidFill>
                <a:srgbClr val="2C567A"/>
              </a:solidFill>
              <a:cs typeface="Calibri"/>
            </a:endParaRPr>
          </a:p>
          <a:p>
            <a:endParaRPr lang="en-US" sz="2000" dirty="0">
              <a:solidFill>
                <a:srgbClr val="2C567A"/>
              </a:solidFill>
              <a:cs typeface="Calibri"/>
            </a:endParaRPr>
          </a:p>
          <a:p>
            <a:endParaRPr lang="en-US" sz="2000" dirty="0">
              <a:solidFill>
                <a:srgbClr val="FF0000"/>
              </a:solidFill>
              <a:cs typeface="Calibri"/>
            </a:endParaRPr>
          </a:p>
        </p:txBody>
      </p:sp>
    </p:spTree>
    <p:extLst>
      <p:ext uri="{BB962C8B-B14F-4D97-AF65-F5344CB8AC3E}">
        <p14:creationId xmlns:p14="http://schemas.microsoft.com/office/powerpoint/2010/main" val="308287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2A9C73-06ED-419B-81B5-491CBFC22330}"/>
              </a:ext>
            </a:extLst>
          </p:cNvPr>
          <p:cNvSpPr>
            <a:spLocks noGrp="1"/>
          </p:cNvSpPr>
          <p:nvPr>
            <p:ph idx="1"/>
          </p:nvPr>
        </p:nvSpPr>
        <p:spPr>
          <a:xfrm>
            <a:off x="460473" y="1446400"/>
            <a:ext cx="7853017" cy="4140668"/>
          </a:xfrm>
        </p:spPr>
        <p:txBody>
          <a:bodyPr vert="horz" lIns="0" tIns="0" rIns="0" bIns="0" rtlCol="0" anchor="t">
            <a:noAutofit/>
          </a:bodyPr>
          <a:lstStyle/>
          <a:p>
            <a:pPr>
              <a:lnSpc>
                <a:spcPct val="100000"/>
              </a:lnSpc>
              <a:buFont typeface="Wingdings" panose="05000000000000000000" pitchFamily="2" charset="2"/>
              <a:buChar char="v"/>
            </a:pPr>
            <a:r>
              <a:rPr lang="en-US" dirty="0">
                <a:solidFill>
                  <a:srgbClr val="2C567A"/>
                </a:solidFill>
              </a:rPr>
              <a:t>In its simplest form, a clock-hour program is a set of non-credit courses that lead to the completion of a non-degree credential or certificate.</a:t>
            </a:r>
            <a:r>
              <a:rPr lang="en-US" dirty="0"/>
              <a:t> </a:t>
            </a:r>
          </a:p>
          <a:p>
            <a:pPr>
              <a:lnSpc>
                <a:spcPct val="100000"/>
              </a:lnSpc>
              <a:buFont typeface="Wingdings" panose="05000000000000000000" pitchFamily="2" charset="2"/>
              <a:buChar char="v"/>
            </a:pPr>
            <a:r>
              <a:rPr lang="en-US" dirty="0">
                <a:solidFill>
                  <a:srgbClr val="2C567A"/>
                </a:solidFill>
              </a:rPr>
              <a:t>Typically  offered in the field of career and technical education (CTE).</a:t>
            </a:r>
            <a:endParaRPr lang="en-US" dirty="0">
              <a:solidFill>
                <a:srgbClr val="2C567A"/>
              </a:solidFill>
              <a:cs typeface="Calibri"/>
            </a:endParaRPr>
          </a:p>
          <a:p>
            <a:pPr marL="0" indent="0">
              <a:lnSpc>
                <a:spcPct val="100000"/>
              </a:lnSpc>
              <a:buNone/>
            </a:pPr>
            <a:r>
              <a:rPr lang="en-US" dirty="0">
                <a:solidFill>
                  <a:srgbClr val="2C567A"/>
                </a:solidFill>
              </a:rPr>
              <a:t>Please be present for class.</a:t>
            </a:r>
            <a:endParaRPr lang="en-US" dirty="0">
              <a:solidFill>
                <a:srgbClr val="2C567A"/>
              </a:solidFill>
              <a:cs typeface="Calibri"/>
            </a:endParaRPr>
          </a:p>
          <a:p>
            <a:pPr marL="0" indent="0">
              <a:lnSpc>
                <a:spcPct val="100000"/>
              </a:lnSpc>
              <a:buNone/>
            </a:pPr>
            <a:endParaRPr lang="en-US" dirty="0">
              <a:solidFill>
                <a:srgbClr val="2C567A"/>
              </a:solidFill>
            </a:endParaRPr>
          </a:p>
          <a:p>
            <a:pPr marL="0" indent="0">
              <a:lnSpc>
                <a:spcPct val="100000"/>
              </a:lnSpc>
              <a:buNone/>
            </a:pPr>
            <a:endParaRPr lang="en-US" dirty="0">
              <a:solidFill>
                <a:srgbClr val="FF0000"/>
              </a:solidFill>
              <a:cs typeface="Calibri"/>
            </a:endParaRPr>
          </a:p>
        </p:txBody>
      </p:sp>
      <p:sp>
        <p:nvSpPr>
          <p:cNvPr id="4" name="Slide Number Placeholder 3">
            <a:extLst>
              <a:ext uri="{FF2B5EF4-FFF2-40B4-BE49-F238E27FC236}">
                <a16:creationId xmlns:a16="http://schemas.microsoft.com/office/drawing/2014/main" id="{3B5C6BAC-F3F8-4AA0-B332-02F663571328}"/>
              </a:ext>
            </a:extLst>
          </p:cNvPr>
          <p:cNvSpPr>
            <a:spLocks noGrp="1"/>
          </p:cNvSpPr>
          <p:nvPr>
            <p:ph type="sldNum" sz="quarter" idx="12"/>
          </p:nvPr>
        </p:nvSpPr>
        <p:spPr/>
        <p:txBody>
          <a:bodyPr/>
          <a:lstStyle/>
          <a:p>
            <a:fld id="{9EC71654-96A5-4280-94F3-931C61A9F92C}" type="slidenum">
              <a:rPr lang="en-US" smtClean="0"/>
              <a:pPr/>
              <a:t>5</a:t>
            </a:fld>
            <a:endParaRPr lang="en-US"/>
          </a:p>
        </p:txBody>
      </p:sp>
      <p:pic>
        <p:nvPicPr>
          <p:cNvPr id="19" name="Picture Placeholder 18">
            <a:extLst>
              <a:ext uri="{FF2B5EF4-FFF2-40B4-BE49-F238E27FC236}">
                <a16:creationId xmlns:a16="http://schemas.microsoft.com/office/drawing/2014/main" id="{DA5E7BE4-225F-4A5F-939D-B03A646404AE}"/>
              </a:ext>
            </a:extLst>
          </p:cNvPr>
          <p:cNvPicPr>
            <a:picLocks noGrp="1" noChangeAspect="1"/>
          </p:cNvPicPr>
          <p:nvPr>
            <p:ph type="pic" sz="quarter" idx="13"/>
          </p:nvPr>
        </p:nvPicPr>
        <p:blipFill>
          <a:blip r:embed="rId3"/>
          <a:srcRect t="14950" b="14950"/>
          <a:stretch>
            <a:fillRect/>
          </a:stretch>
        </p:blipFill>
        <p:spPr>
          <a:xfrm>
            <a:off x="8036179" y="0"/>
            <a:ext cx="4155822" cy="3808602"/>
          </a:xfrm>
        </p:spPr>
      </p:pic>
      <p:sp>
        <p:nvSpPr>
          <p:cNvPr id="2" name="Title 1">
            <a:extLst>
              <a:ext uri="{FF2B5EF4-FFF2-40B4-BE49-F238E27FC236}">
                <a16:creationId xmlns:a16="http://schemas.microsoft.com/office/drawing/2014/main" id="{E2C50832-0B36-43C5-98EC-4CD165D78718}"/>
              </a:ext>
            </a:extLst>
          </p:cNvPr>
          <p:cNvSpPr>
            <a:spLocks noGrp="1"/>
          </p:cNvSpPr>
          <p:nvPr>
            <p:ph type="title"/>
          </p:nvPr>
        </p:nvSpPr>
        <p:spPr>
          <a:xfrm>
            <a:off x="859182" y="414554"/>
            <a:ext cx="5705723" cy="1031846"/>
          </a:xfrm>
        </p:spPr>
        <p:txBody>
          <a:bodyPr/>
          <a:lstStyle/>
          <a:p>
            <a:r>
              <a:rPr lang="en-US" sz="3600">
                <a:solidFill>
                  <a:srgbClr val="2C567A"/>
                </a:solidFill>
              </a:rPr>
              <a:t>CLOCK HOUR PROGRAMS</a:t>
            </a:r>
            <a:endParaRPr lang="en-US" sz="4000">
              <a:solidFill>
                <a:srgbClr val="2C567A"/>
              </a:solidFill>
            </a:endParaRPr>
          </a:p>
        </p:txBody>
      </p:sp>
    </p:spTree>
    <p:extLst>
      <p:ext uri="{BB962C8B-B14F-4D97-AF65-F5344CB8AC3E}">
        <p14:creationId xmlns:p14="http://schemas.microsoft.com/office/powerpoint/2010/main" val="2390191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A9A18-93E0-4615-B7AA-B8C8FBB14464}"/>
              </a:ext>
            </a:extLst>
          </p:cNvPr>
          <p:cNvSpPr>
            <a:spLocks noGrp="1"/>
          </p:cNvSpPr>
          <p:nvPr>
            <p:ph type="title"/>
          </p:nvPr>
        </p:nvSpPr>
        <p:spPr>
          <a:xfrm>
            <a:off x="273777" y="901841"/>
            <a:ext cx="8192637" cy="248407"/>
          </a:xfrm>
        </p:spPr>
        <p:txBody>
          <a:bodyPr/>
          <a:lstStyle/>
          <a:p>
            <a:r>
              <a:rPr lang="en-US" sz="4000" dirty="0">
                <a:solidFill>
                  <a:srgbClr val="2C567A"/>
                </a:solidFill>
              </a:rPr>
              <a:t>FOCUS – Grades and finance </a:t>
            </a:r>
            <a:br>
              <a:rPr lang="en-US" sz="4000" dirty="0"/>
            </a:br>
            <a:br>
              <a:rPr lang="en-US" sz="4000" dirty="0"/>
            </a:br>
            <a:endParaRPr lang="en-US" sz="4000" dirty="0"/>
          </a:p>
        </p:txBody>
      </p:sp>
      <p:sp>
        <p:nvSpPr>
          <p:cNvPr id="3" name="Content Placeholder 2">
            <a:extLst>
              <a:ext uri="{FF2B5EF4-FFF2-40B4-BE49-F238E27FC236}">
                <a16:creationId xmlns:a16="http://schemas.microsoft.com/office/drawing/2014/main" id="{B91B32C0-5E61-447F-9557-57AF415D6FE9}"/>
              </a:ext>
            </a:extLst>
          </p:cNvPr>
          <p:cNvSpPr>
            <a:spLocks noGrp="1"/>
          </p:cNvSpPr>
          <p:nvPr>
            <p:ph idx="1"/>
          </p:nvPr>
        </p:nvSpPr>
        <p:spPr>
          <a:xfrm>
            <a:off x="273777" y="1094227"/>
            <a:ext cx="5019199" cy="2576179"/>
          </a:xfrm>
        </p:spPr>
        <p:txBody>
          <a:bodyPr/>
          <a:lstStyle/>
          <a:p>
            <a:pPr marL="0" indent="0">
              <a:buNone/>
            </a:pPr>
            <a:r>
              <a:rPr lang="en-US" sz="1800">
                <a:solidFill>
                  <a:srgbClr val="2C567A"/>
                </a:solidFill>
              </a:rPr>
              <a:t>Accessing Your Information</a:t>
            </a:r>
          </a:p>
          <a:p>
            <a:pPr>
              <a:buFont typeface="Wingdings" panose="05000000000000000000" pitchFamily="2" charset="2"/>
              <a:buChar char="v"/>
            </a:pPr>
            <a:r>
              <a:rPr lang="en-US" sz="1800">
                <a:solidFill>
                  <a:srgbClr val="2C567A"/>
                </a:solidFill>
              </a:rPr>
              <a:t>Direct:</a:t>
            </a:r>
          </a:p>
          <a:p>
            <a:pPr lvl="1">
              <a:buFont typeface="Wingdings" panose="05000000000000000000" pitchFamily="2" charset="2"/>
              <a:buChar char="v"/>
            </a:pPr>
            <a:r>
              <a:rPr lang="en-US" sz="1800">
                <a:solidFill>
                  <a:srgbClr val="2C567A"/>
                </a:solidFill>
              </a:rPr>
              <a:t>Marion.FocusSchoolSoftware.com</a:t>
            </a:r>
          </a:p>
          <a:p>
            <a:pPr lvl="2">
              <a:buFont typeface="Wingdings" panose="05000000000000000000" pitchFamily="2" charset="2"/>
              <a:buChar char="v"/>
            </a:pPr>
            <a:r>
              <a:rPr lang="en-US">
                <a:solidFill>
                  <a:srgbClr val="2C567A"/>
                </a:solidFill>
              </a:rPr>
              <a:t>Login: Student ID Number</a:t>
            </a:r>
          </a:p>
          <a:p>
            <a:pPr lvl="2">
              <a:buFont typeface="Wingdings" panose="05000000000000000000" pitchFamily="2" charset="2"/>
              <a:buChar char="v"/>
            </a:pPr>
            <a:r>
              <a:rPr lang="en-US">
                <a:solidFill>
                  <a:srgbClr val="2C567A"/>
                </a:solidFill>
              </a:rPr>
              <a:t>Password: 8 Digit Birthday (05031999)</a:t>
            </a:r>
          </a:p>
          <a:p>
            <a:pPr>
              <a:buFont typeface="Wingdings" panose="05000000000000000000" pitchFamily="2" charset="2"/>
              <a:buChar char="v"/>
            </a:pPr>
            <a:r>
              <a:rPr lang="en-US" sz="1800">
                <a:solidFill>
                  <a:srgbClr val="2C567A"/>
                </a:solidFill>
              </a:rPr>
              <a:t>Website: </a:t>
            </a:r>
          </a:p>
          <a:p>
            <a:pPr lvl="1">
              <a:buFont typeface="Wingdings" panose="05000000000000000000" pitchFamily="2" charset="2"/>
              <a:buChar char="v"/>
            </a:pPr>
            <a:r>
              <a:rPr lang="en-US" sz="1800">
                <a:solidFill>
                  <a:srgbClr val="2C567A"/>
                </a:solidFill>
              </a:rPr>
              <a:t>MarionTC.edu has a link for FOCUS</a:t>
            </a:r>
          </a:p>
          <a:p>
            <a:pPr marL="0" indent="0">
              <a:buNone/>
            </a:pPr>
            <a:endParaRPr lang="en-US" sz="1400"/>
          </a:p>
        </p:txBody>
      </p:sp>
      <p:sp>
        <p:nvSpPr>
          <p:cNvPr id="4" name="Slide Number Placeholder 3">
            <a:extLst>
              <a:ext uri="{FF2B5EF4-FFF2-40B4-BE49-F238E27FC236}">
                <a16:creationId xmlns:a16="http://schemas.microsoft.com/office/drawing/2014/main" id="{0BDDBFEE-BC50-46CF-AB8F-D145B99B57A6}"/>
              </a:ext>
            </a:extLst>
          </p:cNvPr>
          <p:cNvSpPr>
            <a:spLocks noGrp="1"/>
          </p:cNvSpPr>
          <p:nvPr>
            <p:ph type="sldNum" sz="quarter" idx="12"/>
          </p:nvPr>
        </p:nvSpPr>
        <p:spPr/>
        <p:txBody>
          <a:bodyPr/>
          <a:lstStyle/>
          <a:p>
            <a:fld id="{9EC71654-96A5-4280-94F3-931C61A9F92C}" type="slidenum">
              <a:rPr lang="en-US" smtClean="0"/>
              <a:pPr/>
              <a:t>6</a:t>
            </a:fld>
            <a:endParaRPr lang="en-US"/>
          </a:p>
        </p:txBody>
      </p:sp>
      <p:pic>
        <p:nvPicPr>
          <p:cNvPr id="10" name="Picture Placeholder 9" descr="A person pointing at a panel of electrical equipment&#10;&#10;AI-generated content may be incorrect.">
            <a:extLst>
              <a:ext uri="{FF2B5EF4-FFF2-40B4-BE49-F238E27FC236}">
                <a16:creationId xmlns:a16="http://schemas.microsoft.com/office/drawing/2014/main" id="{F9F0E838-5199-3731-D2F8-A96484AF08FA}"/>
              </a:ext>
            </a:extLst>
          </p:cNvPr>
          <p:cNvPicPr>
            <a:picLocks noGrp="1" noChangeAspect="1"/>
          </p:cNvPicPr>
          <p:nvPr>
            <p:ph type="pic" sz="quarter" idx="13"/>
          </p:nvPr>
        </p:nvPicPr>
        <p:blipFill>
          <a:blip r:embed="rId3"/>
          <a:srcRect l="18942" r="18942"/>
          <a:stretch/>
        </p:blipFill>
        <p:spPr>
          <a:prstGeom prst="ellipse">
            <a:avLst/>
          </a:prstGeom>
          <a:solidFill>
            <a:prstClr val="white">
              <a:lumMod val="85000"/>
            </a:prstClr>
          </a:solidFill>
        </p:spPr>
      </p:pic>
      <p:sp>
        <p:nvSpPr>
          <p:cNvPr id="6" name="Title 1">
            <a:extLst>
              <a:ext uri="{FF2B5EF4-FFF2-40B4-BE49-F238E27FC236}">
                <a16:creationId xmlns:a16="http://schemas.microsoft.com/office/drawing/2014/main" id="{42448DD5-EAD7-47B7-BED6-9151BADE48EF}"/>
              </a:ext>
            </a:extLst>
          </p:cNvPr>
          <p:cNvSpPr txBox="1">
            <a:spLocks/>
          </p:cNvSpPr>
          <p:nvPr/>
        </p:nvSpPr>
        <p:spPr>
          <a:xfrm>
            <a:off x="-75500" y="2967060"/>
            <a:ext cx="5969000" cy="2284359"/>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b="1" kern="1200" cap="all" baseline="0">
                <a:solidFill>
                  <a:schemeClr val="tx1"/>
                </a:solidFill>
                <a:latin typeface="+mj-lt"/>
                <a:ea typeface="+mj-ea"/>
                <a:cs typeface="+mj-cs"/>
              </a:defRPr>
            </a:lvl1pPr>
          </a:lstStyle>
          <a:p>
            <a:pPr algn="ctr"/>
            <a:r>
              <a:rPr lang="en-US" sz="4000">
                <a:solidFill>
                  <a:srgbClr val="2C567A"/>
                </a:solidFill>
              </a:rPr>
              <a:t>Email and </a:t>
            </a:r>
            <a:br>
              <a:rPr lang="en-US" sz="4000">
                <a:solidFill>
                  <a:srgbClr val="2C567A"/>
                </a:solidFill>
              </a:rPr>
            </a:br>
            <a:r>
              <a:rPr lang="en-US" sz="4000">
                <a:solidFill>
                  <a:srgbClr val="2C567A"/>
                </a:solidFill>
              </a:rPr>
              <a:t>Microsoft Office 365</a:t>
            </a:r>
          </a:p>
        </p:txBody>
      </p:sp>
      <p:sp>
        <p:nvSpPr>
          <p:cNvPr id="9" name="Content Placeholder 2">
            <a:extLst>
              <a:ext uri="{FF2B5EF4-FFF2-40B4-BE49-F238E27FC236}">
                <a16:creationId xmlns:a16="http://schemas.microsoft.com/office/drawing/2014/main" id="{B4E2A6A5-3C0C-411B-A293-38483B9679AF}"/>
              </a:ext>
            </a:extLst>
          </p:cNvPr>
          <p:cNvSpPr txBox="1">
            <a:spLocks/>
          </p:cNvSpPr>
          <p:nvPr/>
        </p:nvSpPr>
        <p:spPr>
          <a:xfrm>
            <a:off x="809269" y="4373753"/>
            <a:ext cx="6987699" cy="4351338"/>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endParaRPr lang="en-US" sz="1800">
              <a:solidFill>
                <a:srgbClr val="2C567A"/>
              </a:solidFill>
              <a:latin typeface="+mj-lt"/>
              <a:ea typeface="+mj-ea"/>
              <a:cs typeface="+mj-cs"/>
            </a:endParaRPr>
          </a:p>
          <a:p>
            <a:pPr>
              <a:spcBef>
                <a:spcPct val="0"/>
              </a:spcBef>
              <a:buFont typeface="Wingdings" panose="05000000000000000000" pitchFamily="2" charset="2"/>
              <a:buChar char="v"/>
            </a:pPr>
            <a:r>
              <a:rPr lang="en-US" sz="1800" dirty="0">
                <a:solidFill>
                  <a:srgbClr val="2C567A"/>
                </a:solidFill>
                <a:latin typeface="+mj-lt"/>
                <a:ea typeface="+mj-ea"/>
                <a:cs typeface="+mj-cs"/>
              </a:rPr>
              <a:t>Web address: </a:t>
            </a:r>
          </a:p>
          <a:p>
            <a:pPr lvl="2">
              <a:spcBef>
                <a:spcPct val="0"/>
              </a:spcBef>
              <a:buFont typeface="Wingdings" panose="05000000000000000000" pitchFamily="2" charset="2"/>
              <a:buChar char="v"/>
            </a:pPr>
            <a:r>
              <a:rPr lang="en-US" dirty="0">
                <a:solidFill>
                  <a:srgbClr val="2C567A"/>
                </a:solidFill>
                <a:latin typeface="+mj-lt"/>
                <a:ea typeface="+mj-ea"/>
                <a:cs typeface="+mj-cs"/>
                <a:hlinkClick r:id="rId4">
                  <a:extLst>
                    <a:ext uri="{A12FA001-AC4F-418D-AE19-62706E023703}">
                      <ahyp:hlinkClr xmlns:ahyp="http://schemas.microsoft.com/office/drawing/2018/hyperlinkcolor" val="tx"/>
                    </a:ext>
                  </a:extLst>
                </a:hlinkClick>
              </a:rPr>
              <a:t>Https://www.Office.Com</a:t>
            </a:r>
            <a:endParaRPr lang="en-US" dirty="0">
              <a:solidFill>
                <a:srgbClr val="2C567A"/>
              </a:solidFill>
              <a:latin typeface="+mj-lt"/>
              <a:ea typeface="+mj-ea"/>
              <a:cs typeface="+mj-cs"/>
            </a:endParaRPr>
          </a:p>
          <a:p>
            <a:pPr>
              <a:spcBef>
                <a:spcPct val="0"/>
              </a:spcBef>
              <a:buFont typeface="Wingdings" panose="05000000000000000000" pitchFamily="2" charset="2"/>
              <a:buChar char="v"/>
            </a:pPr>
            <a:r>
              <a:rPr lang="en-US" sz="1800" dirty="0">
                <a:solidFill>
                  <a:srgbClr val="2C567A"/>
                </a:solidFill>
                <a:latin typeface="+mj-lt"/>
                <a:ea typeface="+mj-ea"/>
                <a:cs typeface="+mj-cs"/>
              </a:rPr>
              <a:t>Login:   </a:t>
            </a:r>
          </a:p>
          <a:p>
            <a:pPr lvl="1">
              <a:spcBef>
                <a:spcPct val="0"/>
              </a:spcBef>
              <a:buFont typeface="Wingdings" panose="05000000000000000000" pitchFamily="2" charset="2"/>
              <a:buChar char="v"/>
            </a:pPr>
            <a:r>
              <a:rPr lang="en-US" sz="1800" u="sng" dirty="0">
                <a:solidFill>
                  <a:srgbClr val="2C567A"/>
                </a:solidFill>
                <a:latin typeface="+mj-lt"/>
                <a:ea typeface="+mj-ea"/>
                <a:cs typeface="+mj-cs"/>
              </a:rPr>
              <a:t>First </a:t>
            </a:r>
            <a:r>
              <a:rPr lang="en-US" sz="1800" u="sng" dirty="0">
                <a:solidFill>
                  <a:srgbClr val="2C567A"/>
                </a:solidFill>
                <a:latin typeface="+mj-lt"/>
                <a:ea typeface="+mj-ea"/>
                <a:cs typeface="+mj-cs"/>
                <a:hlinkClick r:id="rId5">
                  <a:extLst>
                    <a:ext uri="{A12FA001-AC4F-418D-AE19-62706E023703}">
                      <ahyp:hlinkClr xmlns:ahyp="http://schemas.microsoft.com/office/drawing/2018/hyperlinkcolor" val="tx"/>
                    </a:ext>
                  </a:extLst>
                </a:hlinkClick>
              </a:rPr>
              <a:t>n</a:t>
            </a:r>
            <a:r>
              <a:rPr lang="en-US" sz="1800" dirty="0">
                <a:solidFill>
                  <a:srgbClr val="2C567A"/>
                </a:solidFill>
                <a:latin typeface="+mj-lt"/>
                <a:ea typeface="+mj-ea"/>
                <a:cs typeface="+mj-cs"/>
                <a:hlinkClick r:id="rId5">
                  <a:extLst>
                    <a:ext uri="{A12FA001-AC4F-418D-AE19-62706E023703}">
                      <ahyp:hlinkClr xmlns:ahyp="http://schemas.microsoft.com/office/drawing/2018/hyperlinkcolor" val="tx"/>
                    </a:ext>
                  </a:extLst>
                </a:hlinkClick>
              </a:rPr>
              <a:t>ame.Last name@mariontc.Edu</a:t>
            </a:r>
            <a:endParaRPr lang="en-US" sz="1800" dirty="0">
              <a:solidFill>
                <a:srgbClr val="2C567A"/>
              </a:solidFill>
              <a:latin typeface="+mj-lt"/>
              <a:ea typeface="+mj-ea"/>
              <a:cs typeface="+mj-cs"/>
            </a:endParaRPr>
          </a:p>
          <a:p>
            <a:pPr lvl="1">
              <a:spcBef>
                <a:spcPct val="0"/>
              </a:spcBef>
              <a:buFont typeface="Wingdings" panose="05000000000000000000" pitchFamily="2" charset="2"/>
              <a:buChar char="v"/>
            </a:pPr>
            <a:r>
              <a:rPr lang="en-US" sz="1800" dirty="0">
                <a:solidFill>
                  <a:srgbClr val="2C567A"/>
                </a:solidFill>
                <a:latin typeface="+mj-lt"/>
                <a:ea typeface="+mj-ea"/>
                <a:cs typeface="+mj-cs"/>
              </a:rPr>
              <a:t>Example:   </a:t>
            </a:r>
            <a:r>
              <a:rPr lang="en-US" sz="1800" dirty="0">
                <a:solidFill>
                  <a:srgbClr val="2C567A"/>
                </a:solidFill>
                <a:latin typeface="+mj-lt"/>
                <a:ea typeface="+mj-ea"/>
                <a:cs typeface="+mj-cs"/>
                <a:hlinkClick r:id="rId6">
                  <a:extLst>
                    <a:ext uri="{A12FA001-AC4F-418D-AE19-62706E023703}">
                      <ahyp:hlinkClr xmlns:ahyp="http://schemas.microsoft.com/office/drawing/2018/hyperlinkcolor" val="tx"/>
                    </a:ext>
                  </a:extLst>
                </a:hlinkClick>
              </a:rPr>
              <a:t>sarah.Smith@mariontc.Edu</a:t>
            </a:r>
            <a:endParaRPr lang="en-US" sz="1800" dirty="0">
              <a:solidFill>
                <a:srgbClr val="2C567A"/>
              </a:solidFill>
              <a:latin typeface="+mj-lt"/>
              <a:ea typeface="+mj-ea"/>
              <a:cs typeface="+mj-cs"/>
            </a:endParaRPr>
          </a:p>
          <a:p>
            <a:pPr>
              <a:spcBef>
                <a:spcPct val="0"/>
              </a:spcBef>
              <a:buFont typeface="Wingdings" panose="05000000000000000000" pitchFamily="2" charset="2"/>
              <a:buChar char="v"/>
            </a:pPr>
            <a:r>
              <a:rPr lang="en-US" sz="1800" dirty="0">
                <a:solidFill>
                  <a:srgbClr val="2C567A"/>
                </a:solidFill>
                <a:latin typeface="+mj-lt"/>
                <a:ea typeface="+mj-ea"/>
                <a:cs typeface="+mj-cs"/>
              </a:rPr>
              <a:t>Password:</a:t>
            </a:r>
          </a:p>
          <a:p>
            <a:pPr lvl="1">
              <a:spcBef>
                <a:spcPct val="0"/>
              </a:spcBef>
              <a:buFont typeface="Wingdings" panose="05000000000000000000" pitchFamily="2" charset="2"/>
              <a:buChar char="v"/>
            </a:pPr>
            <a:r>
              <a:rPr lang="en-US" sz="1800" dirty="0">
                <a:solidFill>
                  <a:srgbClr val="2C567A"/>
                </a:solidFill>
                <a:latin typeface="+mj-lt"/>
                <a:ea typeface="+mj-ea"/>
                <a:cs typeface="+mj-cs"/>
              </a:rPr>
              <a:t>Teacher will have password available</a:t>
            </a:r>
          </a:p>
          <a:p>
            <a:pPr lvl="1">
              <a:spcBef>
                <a:spcPct val="0"/>
              </a:spcBef>
              <a:buFont typeface="Wingdings" panose="05000000000000000000" pitchFamily="2" charset="2"/>
              <a:buChar char="v"/>
            </a:pPr>
            <a:r>
              <a:rPr lang="en-US" sz="1800" dirty="0">
                <a:solidFill>
                  <a:srgbClr val="2C567A"/>
                </a:solidFill>
                <a:latin typeface="+mj-lt"/>
                <a:ea typeface="+mj-ea"/>
                <a:cs typeface="+mj-cs"/>
              </a:rPr>
              <a:t>Student Services will also have the list                   </a:t>
            </a:r>
            <a:endParaRPr lang="en-US" sz="1800" b="1" dirty="0">
              <a:solidFill>
                <a:srgbClr val="FF0000"/>
              </a:solidFill>
              <a:latin typeface="+mj-lt"/>
              <a:ea typeface="+mj-ea"/>
              <a:cs typeface="+mj-cs"/>
            </a:endParaRPr>
          </a:p>
          <a:p>
            <a:pPr marL="0" indent="0">
              <a:buFont typeface="Arial" panose="020B0604020202020204" pitchFamily="34" charset="0"/>
              <a:buNone/>
            </a:pPr>
            <a:endParaRPr lang="en-US" sz="1000"/>
          </a:p>
        </p:txBody>
      </p:sp>
    </p:spTree>
    <p:extLst>
      <p:ext uri="{BB962C8B-B14F-4D97-AF65-F5344CB8AC3E}">
        <p14:creationId xmlns:p14="http://schemas.microsoft.com/office/powerpoint/2010/main" val="9534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2A9C73-06ED-419B-81B5-491CBFC22330}"/>
              </a:ext>
            </a:extLst>
          </p:cNvPr>
          <p:cNvSpPr>
            <a:spLocks noGrp="1"/>
          </p:cNvSpPr>
          <p:nvPr>
            <p:ph idx="1"/>
          </p:nvPr>
        </p:nvSpPr>
        <p:spPr>
          <a:xfrm>
            <a:off x="766990" y="2083497"/>
            <a:ext cx="5792570" cy="2434331"/>
          </a:xfrm>
        </p:spPr>
        <p:txBody>
          <a:bodyPr vert="horz" lIns="0" tIns="0" rIns="0" bIns="0" rtlCol="0" anchor="t">
            <a:noAutofit/>
          </a:bodyPr>
          <a:lstStyle/>
          <a:p>
            <a:pPr>
              <a:lnSpc>
                <a:spcPct val="100000"/>
              </a:lnSpc>
              <a:buFont typeface="Wingdings" panose="05000000000000000000" pitchFamily="2" charset="2"/>
              <a:buChar char="v"/>
            </a:pPr>
            <a:r>
              <a:rPr lang="en-US" dirty="0">
                <a:solidFill>
                  <a:srgbClr val="2C567A"/>
                </a:solidFill>
              </a:rPr>
              <a:t>FERPA</a:t>
            </a:r>
          </a:p>
          <a:p>
            <a:pPr>
              <a:lnSpc>
                <a:spcPct val="100000"/>
              </a:lnSpc>
              <a:buFont typeface="Wingdings" panose="05000000000000000000" pitchFamily="2" charset="2"/>
              <a:buChar char="v"/>
            </a:pPr>
            <a:r>
              <a:rPr lang="en-US" dirty="0">
                <a:solidFill>
                  <a:srgbClr val="2C567A"/>
                </a:solidFill>
              </a:rPr>
              <a:t>HIPAA</a:t>
            </a:r>
          </a:p>
          <a:p>
            <a:pPr>
              <a:lnSpc>
                <a:spcPct val="100000"/>
              </a:lnSpc>
              <a:buFont typeface="Wingdings" panose="05000000000000000000" pitchFamily="2" charset="2"/>
              <a:buChar char="v"/>
            </a:pPr>
            <a:r>
              <a:rPr lang="en-US" dirty="0">
                <a:solidFill>
                  <a:srgbClr val="2C567A"/>
                </a:solidFill>
              </a:rPr>
              <a:t>Senate Bill 524</a:t>
            </a:r>
            <a:br>
              <a:rPr lang="en-US" dirty="0">
                <a:solidFill>
                  <a:srgbClr val="2C567A"/>
                </a:solidFill>
              </a:rPr>
            </a:br>
            <a:r>
              <a:rPr lang="en-US" dirty="0">
                <a:solidFill>
                  <a:srgbClr val="2C567A"/>
                </a:solidFill>
              </a:rPr>
              <a:t>	</a:t>
            </a:r>
            <a:r>
              <a:rPr lang="en-US" dirty="0">
                <a:solidFill>
                  <a:srgbClr val="2C567A"/>
                </a:solidFill>
                <a:hlinkClick r:id="rId3"/>
              </a:rPr>
              <a:t>https://offender.fdle.state.fl.us/</a:t>
            </a:r>
            <a:br>
              <a:rPr lang="en-US" dirty="0">
                <a:solidFill>
                  <a:srgbClr val="2C567A"/>
                </a:solidFill>
              </a:rPr>
            </a:br>
            <a:r>
              <a:rPr lang="en-US" dirty="0">
                <a:solidFill>
                  <a:srgbClr val="2C567A"/>
                </a:solidFill>
              </a:rPr>
              <a:t>		1-888-357-7332</a:t>
            </a:r>
          </a:p>
          <a:p>
            <a:pPr>
              <a:lnSpc>
                <a:spcPct val="100000"/>
              </a:lnSpc>
              <a:buFont typeface="Wingdings" panose="05000000000000000000" pitchFamily="2" charset="2"/>
              <a:buChar char="v"/>
            </a:pPr>
            <a:endParaRPr lang="en-US" dirty="0">
              <a:solidFill>
                <a:srgbClr val="2C567A"/>
              </a:solidFill>
              <a:cs typeface="Calibri"/>
            </a:endParaRPr>
          </a:p>
          <a:p>
            <a:pPr marL="0" indent="0">
              <a:lnSpc>
                <a:spcPct val="100000"/>
              </a:lnSpc>
              <a:buNone/>
            </a:pPr>
            <a:endParaRPr lang="en-US" dirty="0">
              <a:solidFill>
                <a:srgbClr val="FF0000"/>
              </a:solidFill>
              <a:cs typeface="Calibri"/>
            </a:endParaRPr>
          </a:p>
        </p:txBody>
      </p:sp>
      <p:sp>
        <p:nvSpPr>
          <p:cNvPr id="4" name="Slide Number Placeholder 3">
            <a:extLst>
              <a:ext uri="{FF2B5EF4-FFF2-40B4-BE49-F238E27FC236}">
                <a16:creationId xmlns:a16="http://schemas.microsoft.com/office/drawing/2014/main" id="{3B5C6BAC-F3F8-4AA0-B332-02F663571328}"/>
              </a:ext>
            </a:extLst>
          </p:cNvPr>
          <p:cNvSpPr>
            <a:spLocks noGrp="1"/>
          </p:cNvSpPr>
          <p:nvPr>
            <p:ph type="sldNum" sz="quarter" idx="12"/>
          </p:nvPr>
        </p:nvSpPr>
        <p:spPr/>
        <p:txBody>
          <a:bodyPr/>
          <a:lstStyle/>
          <a:p>
            <a:fld id="{9EC71654-96A5-4280-94F3-931C61A9F92C}" type="slidenum">
              <a:rPr lang="en-US" smtClean="0"/>
              <a:pPr/>
              <a:t>7</a:t>
            </a:fld>
            <a:endParaRPr lang="en-US"/>
          </a:p>
        </p:txBody>
      </p:sp>
      <p:pic>
        <p:nvPicPr>
          <p:cNvPr id="8" name="Picture Placeholder 7">
            <a:extLst>
              <a:ext uri="{FF2B5EF4-FFF2-40B4-BE49-F238E27FC236}">
                <a16:creationId xmlns:a16="http://schemas.microsoft.com/office/drawing/2014/main" id="{A86C3D53-6291-4924-90BB-A9BE3DA78336}"/>
              </a:ext>
            </a:extLst>
          </p:cNvPr>
          <p:cNvPicPr>
            <a:picLocks noGrp="1" noChangeAspect="1"/>
          </p:cNvPicPr>
          <p:nvPr>
            <p:ph type="pic" sz="quarter" idx="13"/>
          </p:nvPr>
        </p:nvPicPr>
        <p:blipFill>
          <a:blip r:embed="rId4"/>
          <a:srcRect l="13693" r="13693"/>
          <a:stretch>
            <a:fillRect/>
          </a:stretch>
        </p:blipFill>
        <p:spPr>
          <a:xfrm>
            <a:off x="6399430" y="0"/>
            <a:ext cx="5792571" cy="5308600"/>
          </a:xfrm>
        </p:spPr>
      </p:pic>
      <p:sp>
        <p:nvSpPr>
          <p:cNvPr id="2" name="Title 1">
            <a:extLst>
              <a:ext uri="{FF2B5EF4-FFF2-40B4-BE49-F238E27FC236}">
                <a16:creationId xmlns:a16="http://schemas.microsoft.com/office/drawing/2014/main" id="{E2C50832-0B36-43C5-98EC-4CD165D78718}"/>
              </a:ext>
            </a:extLst>
          </p:cNvPr>
          <p:cNvSpPr>
            <a:spLocks noGrp="1"/>
          </p:cNvSpPr>
          <p:nvPr>
            <p:ph type="title"/>
          </p:nvPr>
        </p:nvSpPr>
        <p:spPr>
          <a:xfrm>
            <a:off x="460529" y="635000"/>
            <a:ext cx="5635472" cy="1306512"/>
          </a:xfrm>
        </p:spPr>
        <p:txBody>
          <a:bodyPr/>
          <a:lstStyle/>
          <a:p>
            <a:r>
              <a:rPr lang="en-US" sz="4000">
                <a:solidFill>
                  <a:srgbClr val="2C567A"/>
                </a:solidFill>
              </a:rPr>
              <a:t>Protecting Your Private Information</a:t>
            </a:r>
            <a:br>
              <a:rPr lang="en-US">
                <a:solidFill>
                  <a:srgbClr val="2C567A"/>
                </a:solidFill>
              </a:rPr>
            </a:br>
            <a:br>
              <a:rPr lang="en-US">
                <a:solidFill>
                  <a:srgbClr val="2C567A"/>
                </a:solidFill>
              </a:rPr>
            </a:br>
            <a:endParaRPr lang="en-US">
              <a:solidFill>
                <a:srgbClr val="2C567A"/>
              </a:solidFill>
            </a:endParaRPr>
          </a:p>
        </p:txBody>
      </p:sp>
    </p:spTree>
    <p:extLst>
      <p:ext uri="{BB962C8B-B14F-4D97-AF65-F5344CB8AC3E}">
        <p14:creationId xmlns:p14="http://schemas.microsoft.com/office/powerpoint/2010/main" val="3147598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D852157-8259-401A-8AC3-B201E45A66B3}"/>
              </a:ext>
            </a:extLst>
          </p:cNvPr>
          <p:cNvSpPr>
            <a:spLocks noGrp="1"/>
          </p:cNvSpPr>
          <p:nvPr>
            <p:ph type="title"/>
          </p:nvPr>
        </p:nvSpPr>
        <p:spPr>
          <a:xfrm>
            <a:off x="515938" y="269951"/>
            <a:ext cx="6523841" cy="1325563"/>
          </a:xfrm>
        </p:spPr>
        <p:txBody>
          <a:bodyPr vert="horz" lIns="0" tIns="0" rIns="0" bIns="0" rtlCol="0" anchor="ctr">
            <a:normAutofit/>
          </a:bodyPr>
          <a:lstStyle/>
          <a:p>
            <a:r>
              <a:rPr lang="en-US" b="1" kern="1200" cap="all" baseline="0" dirty="0">
                <a:latin typeface="+mj-lt"/>
                <a:ea typeface="+mj-ea"/>
                <a:cs typeface="+mj-cs"/>
              </a:rPr>
              <a:t>Basic Skills Requirement</a:t>
            </a:r>
            <a:br>
              <a:rPr lang="en-US" b="1" kern="1200" cap="all" baseline="0" dirty="0"/>
            </a:br>
            <a:endParaRPr lang="en-US" b="1" kern="1200" cap="all" baseline="0">
              <a:latin typeface="+mj-lt"/>
              <a:ea typeface="+mj-ea"/>
              <a:cs typeface="+mj-cs"/>
            </a:endParaRPr>
          </a:p>
        </p:txBody>
      </p:sp>
      <p:sp>
        <p:nvSpPr>
          <p:cNvPr id="3" name="Slide Number Placeholder 2">
            <a:extLst>
              <a:ext uri="{FF2B5EF4-FFF2-40B4-BE49-F238E27FC236}">
                <a16:creationId xmlns:a16="http://schemas.microsoft.com/office/drawing/2014/main" id="{F147C13E-FA58-48F8-80F1-80C13C9106D5}"/>
              </a:ext>
            </a:extLst>
          </p:cNvPr>
          <p:cNvSpPr>
            <a:spLocks noGrp="1"/>
          </p:cNvSpPr>
          <p:nvPr>
            <p:ph type="sldNum" sz="quarter" idx="12"/>
          </p:nvPr>
        </p:nvSpPr>
        <p:spPr/>
        <p:txBody>
          <a:bodyPr vert="horz" lIns="0" tIns="0" rIns="0" bIns="0" rtlCol="0" anchor="ctr">
            <a:normAutofit/>
          </a:bodyPr>
          <a:lstStyle/>
          <a:p>
            <a:pPr>
              <a:spcAft>
                <a:spcPts val="600"/>
              </a:spcAft>
            </a:pPr>
            <a:fld id="{9EC71654-96A5-4280-94F3-931C61A9F92C}" type="slidenum">
              <a:rPr lang="en-US" smtClean="0"/>
              <a:pPr>
                <a:spcAft>
                  <a:spcPts val="600"/>
                </a:spcAft>
              </a:pPr>
              <a:t>8</a:t>
            </a:fld>
            <a:endParaRPr lang="en-US"/>
          </a:p>
        </p:txBody>
      </p:sp>
      <p:sp>
        <p:nvSpPr>
          <p:cNvPr id="4" name="Rectangle 3">
            <a:extLst>
              <a:ext uri="{FF2B5EF4-FFF2-40B4-BE49-F238E27FC236}">
                <a16:creationId xmlns:a16="http://schemas.microsoft.com/office/drawing/2014/main" id="{04B08A5F-8C6C-4B77-B001-62F0CE0D4D84}"/>
              </a:ext>
            </a:extLst>
          </p:cNvPr>
          <p:cNvSpPr/>
          <p:nvPr/>
        </p:nvSpPr>
        <p:spPr>
          <a:xfrm>
            <a:off x="518084" y="1053188"/>
            <a:ext cx="5415228" cy="4821063"/>
          </a:xfrm>
          <a:prstGeom prst="rect">
            <a:avLst/>
          </a:prstGeom>
        </p:spPr>
        <p:style>
          <a:lnRef idx="2">
            <a:schemeClr val="accent2"/>
          </a:lnRef>
          <a:fillRef idx="1">
            <a:schemeClr val="lt1"/>
          </a:fillRef>
          <a:effectRef idx="0">
            <a:schemeClr val="accent2"/>
          </a:effectRef>
          <a:fontRef idx="minor">
            <a:schemeClr val="dk1"/>
          </a:fontRef>
        </p:style>
        <p:txBody>
          <a:bodyPr vert="horz" lIns="0" tIns="0" rIns="0" bIns="0" rtlCol="0" anchor="t">
            <a:noAutofit/>
          </a:bodyPr>
          <a:lstStyle/>
          <a:p>
            <a:pPr>
              <a:lnSpc>
                <a:spcPct val="90000"/>
              </a:lnSpc>
              <a:spcBef>
                <a:spcPts val="1000"/>
              </a:spcBef>
            </a:pPr>
            <a:r>
              <a:rPr lang="en-US" sz="1200" b="1" dirty="0">
                <a:solidFill>
                  <a:schemeClr val="tx1"/>
                </a:solidFill>
              </a:rPr>
              <a:t>PERT TEST </a:t>
            </a:r>
            <a:endParaRPr lang="en-US" sz="1200" b="1">
              <a:solidFill>
                <a:schemeClr val="tx1"/>
              </a:solidFill>
              <a:ea typeface="Calibri"/>
              <a:cs typeface="Calibri"/>
            </a:endParaRPr>
          </a:p>
          <a:p>
            <a:pPr marL="685800" lvl="1" indent="-228600">
              <a:lnSpc>
                <a:spcPct val="90000"/>
              </a:lnSpc>
              <a:spcBef>
                <a:spcPts val="1000"/>
              </a:spcBef>
              <a:buFont typeface="Arial" panose="020B0604020202020204" pitchFamily="34" charset="0"/>
              <a:buChar char="•"/>
            </a:pPr>
            <a:r>
              <a:rPr lang="en-US" sz="1200" b="1" dirty="0">
                <a:solidFill>
                  <a:schemeClr val="tx1"/>
                </a:solidFill>
              </a:rPr>
              <a:t>First attempt required within 6 weeks</a:t>
            </a:r>
            <a:endParaRPr lang="en-US" sz="1200" b="1">
              <a:solidFill>
                <a:schemeClr val="tx1"/>
              </a:solidFill>
              <a:ea typeface="Calibri"/>
              <a:cs typeface="Calibri"/>
            </a:endParaRPr>
          </a:p>
          <a:p>
            <a:pPr marL="685800" lvl="1" indent="-228600">
              <a:lnSpc>
                <a:spcPct val="90000"/>
              </a:lnSpc>
              <a:spcBef>
                <a:spcPts val="1000"/>
              </a:spcBef>
              <a:buFont typeface="Arial" panose="020B0604020202020204" pitchFamily="34" charset="0"/>
              <a:buChar char="•"/>
            </a:pPr>
            <a:r>
              <a:rPr lang="en-US" sz="1200" b="1" dirty="0">
                <a:solidFill>
                  <a:schemeClr val="tx1"/>
                </a:solidFill>
              </a:rPr>
              <a:t> One-time fee of $15</a:t>
            </a:r>
            <a:endParaRPr lang="en-US" sz="1200" b="1">
              <a:solidFill>
                <a:schemeClr val="tx1"/>
              </a:solidFill>
              <a:ea typeface="Calibri"/>
              <a:cs typeface="Calibri"/>
            </a:endParaRPr>
          </a:p>
          <a:p>
            <a:pPr marL="685800" lvl="1" indent="-228600">
              <a:lnSpc>
                <a:spcPct val="90000"/>
              </a:lnSpc>
              <a:spcBef>
                <a:spcPts val="1000"/>
              </a:spcBef>
              <a:buFont typeface="Arial" panose="020B0604020202020204" pitchFamily="34" charset="0"/>
              <a:buChar char="•"/>
            </a:pPr>
            <a:r>
              <a:rPr lang="en-US" sz="1200" b="1" dirty="0">
                <a:solidFill>
                  <a:schemeClr val="tx1"/>
                </a:solidFill>
              </a:rPr>
              <a:t>You do not need this test to take the course however, MTC is required to test students.</a:t>
            </a:r>
            <a:endParaRPr lang="en-US" sz="1200" b="1">
              <a:solidFill>
                <a:schemeClr val="tx1"/>
              </a:solidFill>
              <a:ea typeface="Calibri"/>
              <a:cs typeface="Calibri"/>
            </a:endParaRPr>
          </a:p>
          <a:p>
            <a:pPr marL="685800" lvl="1" indent="-228600">
              <a:lnSpc>
                <a:spcPct val="90000"/>
              </a:lnSpc>
              <a:spcBef>
                <a:spcPts val="1000"/>
              </a:spcBef>
              <a:buFont typeface="Arial" panose="020B0604020202020204" pitchFamily="34" charset="0"/>
              <a:buChar char="•"/>
            </a:pPr>
            <a:r>
              <a:rPr lang="en-US" sz="1200" b="1" dirty="0">
                <a:solidFill>
                  <a:schemeClr val="tx1"/>
                </a:solidFill>
              </a:rPr>
              <a:t>IN MOST CASES, WHEN YOU PASS AN INDUSTRY CERTIFICATION, YOU WILL NOT NEED TO RETEST FOR THE PERT.</a:t>
            </a:r>
            <a:endParaRPr lang="en-US" sz="1200" b="1">
              <a:solidFill>
                <a:schemeClr val="tx1"/>
              </a:solidFill>
              <a:ea typeface="Calibri"/>
              <a:cs typeface="Calibri"/>
            </a:endParaRPr>
          </a:p>
          <a:p>
            <a:pPr marL="685800" lvl="1" indent="-228600">
              <a:lnSpc>
                <a:spcPct val="90000"/>
              </a:lnSpc>
              <a:spcBef>
                <a:spcPts val="1000"/>
              </a:spcBef>
              <a:buFont typeface="Arial" panose="020B0604020202020204" pitchFamily="34" charset="0"/>
              <a:buChar char="•"/>
            </a:pPr>
            <a:r>
              <a:rPr lang="en-US" sz="1200" b="1" dirty="0">
                <a:solidFill>
                  <a:schemeClr val="tx1"/>
                </a:solidFill>
              </a:rPr>
              <a:t>If you do not pass the industry certification your certificate will not be awarded without the completion of the Basic Skills knowledge test.</a:t>
            </a:r>
            <a:endParaRPr lang="en-US" sz="1200" b="1">
              <a:solidFill>
                <a:schemeClr val="tx1"/>
              </a:solidFill>
              <a:ea typeface="Calibri"/>
              <a:cs typeface="Calibri"/>
            </a:endParaRPr>
          </a:p>
          <a:p>
            <a:pPr>
              <a:lnSpc>
                <a:spcPct val="90000"/>
              </a:lnSpc>
              <a:spcBef>
                <a:spcPts val="1000"/>
              </a:spcBef>
            </a:pPr>
            <a:r>
              <a:rPr lang="en-US" sz="1200" b="1" dirty="0">
                <a:solidFill>
                  <a:schemeClr val="tx1"/>
                </a:solidFill>
              </a:rPr>
              <a:t>Several Exemptions to Basic Skills Requirements:</a:t>
            </a:r>
            <a:endParaRPr lang="en-US" sz="1200" b="1">
              <a:solidFill>
                <a:schemeClr val="tx1"/>
              </a:solidFill>
              <a:ea typeface="Calibri"/>
              <a:cs typeface="Calibri"/>
            </a:endParaRPr>
          </a:p>
          <a:p>
            <a:pPr marL="685800" lvl="3" indent="-228600">
              <a:lnSpc>
                <a:spcPct val="90000"/>
              </a:lnSpc>
              <a:spcBef>
                <a:spcPts val="1000"/>
              </a:spcBef>
              <a:buFont typeface="Arial" panose="020B0604020202020204" pitchFamily="34" charset="0"/>
              <a:buChar char="•"/>
            </a:pPr>
            <a:r>
              <a:rPr lang="en-US" sz="1200" b="1" dirty="0">
                <a:solidFill>
                  <a:schemeClr val="tx1"/>
                </a:solidFill>
              </a:rPr>
              <a:t> The program is less than 450 hours </a:t>
            </a:r>
            <a:endParaRPr lang="en-US" sz="1200" b="1">
              <a:solidFill>
                <a:schemeClr val="tx1"/>
              </a:solidFill>
              <a:ea typeface="Calibri"/>
              <a:cs typeface="Calibri"/>
            </a:endParaRPr>
          </a:p>
          <a:p>
            <a:pPr marL="685800" lvl="3" indent="-228600">
              <a:lnSpc>
                <a:spcPct val="90000"/>
              </a:lnSpc>
              <a:spcBef>
                <a:spcPts val="1000"/>
              </a:spcBef>
              <a:buFont typeface="Arial" panose="020B0604020202020204" pitchFamily="34" charset="0"/>
              <a:buChar char="•"/>
            </a:pPr>
            <a:r>
              <a:rPr lang="en-US" sz="1200" b="1" dirty="0">
                <a:solidFill>
                  <a:schemeClr val="tx1"/>
                </a:solidFill>
              </a:rPr>
              <a:t>Serving as an Active-Duty Member of the Military</a:t>
            </a:r>
            <a:endParaRPr lang="en-US" sz="1200" b="1">
              <a:solidFill>
                <a:schemeClr val="tx1"/>
              </a:solidFill>
              <a:ea typeface="Calibri"/>
              <a:cs typeface="Calibri"/>
            </a:endParaRPr>
          </a:p>
          <a:p>
            <a:pPr marL="685800" lvl="3" indent="-228600">
              <a:lnSpc>
                <a:spcPct val="90000"/>
              </a:lnSpc>
              <a:spcBef>
                <a:spcPts val="1000"/>
              </a:spcBef>
              <a:buFont typeface="Arial" panose="020B0604020202020204" pitchFamily="34" charset="0"/>
              <a:buChar char="•"/>
            </a:pPr>
            <a:r>
              <a:rPr lang="en-US" sz="1200" b="1" dirty="0">
                <a:solidFill>
                  <a:schemeClr val="tx1"/>
                </a:solidFill>
              </a:rPr>
              <a:t>PERT, ACT, SAT within the last two years and passed </a:t>
            </a:r>
            <a:endParaRPr lang="en-US" sz="1200" b="1" dirty="0">
              <a:solidFill>
                <a:schemeClr val="tx1"/>
              </a:solidFill>
              <a:ea typeface="Calibri"/>
              <a:cs typeface="Calibri"/>
            </a:endParaRPr>
          </a:p>
          <a:p>
            <a:pPr marL="685800" lvl="3" indent="-228600">
              <a:lnSpc>
                <a:spcPct val="90000"/>
              </a:lnSpc>
              <a:spcBef>
                <a:spcPts val="1000"/>
              </a:spcBef>
              <a:buFont typeface="Arial" panose="020B0604020202020204" pitchFamily="34" charset="0"/>
              <a:buChar char="•"/>
            </a:pPr>
            <a:r>
              <a:rPr lang="en-US" sz="1200" b="1" dirty="0">
                <a:solidFill>
                  <a:schemeClr val="tx1"/>
                </a:solidFill>
              </a:rPr>
              <a:t>Graduate of High School 2007 and beyond</a:t>
            </a:r>
            <a:endParaRPr lang="en-US" sz="1200" b="1">
              <a:solidFill>
                <a:schemeClr val="tx1"/>
              </a:solidFill>
              <a:ea typeface="Calibri"/>
              <a:cs typeface="Calibri"/>
            </a:endParaRPr>
          </a:p>
          <a:p>
            <a:pPr marL="685800" lvl="3" indent="-228600">
              <a:lnSpc>
                <a:spcPct val="90000"/>
              </a:lnSpc>
              <a:spcBef>
                <a:spcPts val="1000"/>
              </a:spcBef>
              <a:buFont typeface="Arial" panose="020B0604020202020204" pitchFamily="34" charset="0"/>
              <a:buChar char="•"/>
            </a:pPr>
            <a:r>
              <a:rPr lang="en-US" sz="1200" b="1" dirty="0">
                <a:solidFill>
                  <a:schemeClr val="tx1"/>
                </a:solidFill>
              </a:rPr>
              <a:t>Passed the 2014 GED  </a:t>
            </a:r>
            <a:endParaRPr lang="en-US" sz="1200" b="1">
              <a:solidFill>
                <a:schemeClr val="tx1"/>
              </a:solidFill>
              <a:ea typeface="Calibri"/>
              <a:cs typeface="Calibri"/>
            </a:endParaRPr>
          </a:p>
          <a:p>
            <a:pPr marL="685800" lvl="3" indent="-228600">
              <a:lnSpc>
                <a:spcPct val="90000"/>
              </a:lnSpc>
              <a:spcBef>
                <a:spcPts val="1000"/>
              </a:spcBef>
              <a:buFont typeface="Arial" panose="020B0604020202020204" pitchFamily="34" charset="0"/>
              <a:buChar char="•"/>
            </a:pPr>
            <a:r>
              <a:rPr lang="en-US" sz="1200" b="1" dirty="0">
                <a:solidFill>
                  <a:schemeClr val="tx1"/>
                </a:solidFill>
              </a:rPr>
              <a:t> Associate’s Degree or Higher</a:t>
            </a:r>
            <a:endParaRPr lang="en-US" sz="1200" b="1">
              <a:solidFill>
                <a:schemeClr val="tx1"/>
              </a:solidFill>
              <a:ea typeface="Calibri"/>
              <a:cs typeface="Calibri"/>
            </a:endParaRPr>
          </a:p>
          <a:p>
            <a:pPr marL="685800" lvl="1" indent="-228600">
              <a:lnSpc>
                <a:spcPct val="90000"/>
              </a:lnSpc>
              <a:spcBef>
                <a:spcPts val="1000"/>
              </a:spcBef>
              <a:buFont typeface="Arial" panose="020B0604020202020204" pitchFamily="34" charset="0"/>
              <a:buChar char="•"/>
            </a:pPr>
            <a:r>
              <a:rPr lang="en-US" sz="1200" b="1" dirty="0">
                <a:solidFill>
                  <a:schemeClr val="tx1"/>
                </a:solidFill>
              </a:rPr>
              <a:t>YOU DO NOT NEED TO PASS THIS EXAM TO STAY ENROLLED IN YOUR CTE PROGRAM</a:t>
            </a:r>
            <a:endParaRPr lang="en-US" sz="1200" b="1">
              <a:solidFill>
                <a:schemeClr val="tx1"/>
              </a:solidFill>
              <a:ea typeface="Calibri"/>
              <a:cs typeface="Calibri"/>
            </a:endParaRPr>
          </a:p>
          <a:p>
            <a:pPr marL="685800" lvl="1" indent="-228600">
              <a:lnSpc>
                <a:spcPct val="90000"/>
              </a:lnSpc>
              <a:spcBef>
                <a:spcPts val="1000"/>
              </a:spcBef>
              <a:buFont typeface="Arial" panose="020B0604020202020204" pitchFamily="34" charset="0"/>
              <a:buChar char="•"/>
            </a:pPr>
            <a:r>
              <a:rPr lang="en-US" sz="1200" b="1" dirty="0">
                <a:solidFill>
                  <a:schemeClr val="tx1"/>
                </a:solidFill>
              </a:rPr>
              <a:t>CALL OR STOP BY STUDENT SERVICES TO SCHEDULE YOUR PERT EXAM! </a:t>
            </a:r>
            <a:endParaRPr lang="en-US" sz="1200" b="1">
              <a:solidFill>
                <a:schemeClr val="tx1"/>
              </a:solidFill>
              <a:ea typeface="Calibri"/>
              <a:cs typeface="Calibri"/>
            </a:endParaRPr>
          </a:p>
          <a:p>
            <a:pPr marL="228600" lvl="1" indent="-228600">
              <a:lnSpc>
                <a:spcPct val="90000"/>
              </a:lnSpc>
              <a:spcBef>
                <a:spcPts val="1000"/>
              </a:spcBef>
              <a:buFont typeface="Arial" panose="020B0604020202020204" pitchFamily="34" charset="0"/>
              <a:buChar char="•"/>
            </a:pPr>
            <a:endParaRPr lang="en-US" sz="900" b="1" dirty="0">
              <a:solidFill>
                <a:schemeClr val="tx1"/>
              </a:solidFill>
              <a:ea typeface="Calibri"/>
              <a:cs typeface="Calibri"/>
            </a:endParaRPr>
          </a:p>
        </p:txBody>
      </p:sp>
      <p:pic>
        <p:nvPicPr>
          <p:cNvPr id="2" name="Picture 1" descr="A group of people sitting in a row using computers&#10;&#10;AI-generated content may be incorrect.">
            <a:extLst>
              <a:ext uri="{FF2B5EF4-FFF2-40B4-BE49-F238E27FC236}">
                <a16:creationId xmlns:a16="http://schemas.microsoft.com/office/drawing/2014/main" id="{652C0583-842F-068E-3CBA-CF55D1A0978E}"/>
              </a:ext>
            </a:extLst>
          </p:cNvPr>
          <p:cNvPicPr>
            <a:picLocks noChangeAspect="1"/>
          </p:cNvPicPr>
          <p:nvPr/>
        </p:nvPicPr>
        <p:blipFill>
          <a:blip r:embed="rId2"/>
          <a:srcRect l="26125" r="7124" b="-2"/>
          <a:stretch>
            <a:fillRect/>
          </a:stretch>
        </p:blipFill>
        <p:spPr>
          <a:xfrm>
            <a:off x="5820554" y="1353878"/>
            <a:ext cx="4519506" cy="4519506"/>
          </a:xfrm>
          <a:prstGeom prst="ellipse">
            <a:avLst/>
          </a:prstGeom>
          <a:noFill/>
        </p:spPr>
      </p:pic>
      <p:pic>
        <p:nvPicPr>
          <p:cNvPr id="6" name="Picture 5">
            <a:extLst>
              <a:ext uri="{FF2B5EF4-FFF2-40B4-BE49-F238E27FC236}">
                <a16:creationId xmlns:a16="http://schemas.microsoft.com/office/drawing/2014/main" id="{8C909ACA-B2C2-4728-B8DD-BB9AA988E0FA}"/>
              </a:ext>
            </a:extLst>
          </p:cNvPr>
          <p:cNvPicPr>
            <a:picLocks noChangeAspect="1"/>
          </p:cNvPicPr>
          <p:nvPr/>
        </p:nvPicPr>
        <p:blipFill>
          <a:blip r:embed="rId3"/>
          <a:stretch>
            <a:fillRect/>
          </a:stretch>
        </p:blipFill>
        <p:spPr>
          <a:xfrm>
            <a:off x="5933312" y="5190663"/>
            <a:ext cx="1230204" cy="1466825"/>
          </a:xfrm>
          <a:prstGeom prst="rect">
            <a:avLst/>
          </a:prstGeom>
        </p:spPr>
      </p:pic>
      <p:sp>
        <p:nvSpPr>
          <p:cNvPr id="7" name="Rectangle 6">
            <a:extLst>
              <a:ext uri="{FF2B5EF4-FFF2-40B4-BE49-F238E27FC236}">
                <a16:creationId xmlns:a16="http://schemas.microsoft.com/office/drawing/2014/main" id="{70256246-4306-4924-A7CB-E3EF9EA7CF2F}"/>
              </a:ext>
            </a:extLst>
          </p:cNvPr>
          <p:cNvSpPr/>
          <p:nvPr/>
        </p:nvSpPr>
        <p:spPr>
          <a:xfrm>
            <a:off x="6808535" y="6011157"/>
            <a:ext cx="4318000" cy="646331"/>
          </a:xfrm>
          <a:prstGeom prst="rect">
            <a:avLst/>
          </a:prstGeom>
        </p:spPr>
        <p:txBody>
          <a:bodyPr wrap="square">
            <a:spAutoFit/>
          </a:bodyPr>
          <a:lstStyle/>
          <a:p>
            <a:pPr lvl="1"/>
            <a:r>
              <a:rPr lang="en-US" dirty="0">
                <a:solidFill>
                  <a:schemeClr val="accent6">
                    <a:lumMod val="75000"/>
                  </a:schemeClr>
                </a:solidFill>
              </a:rPr>
              <a:t>Laurel Lapane, Coordinator</a:t>
            </a:r>
          </a:p>
          <a:p>
            <a:pPr lvl="1"/>
            <a:r>
              <a:rPr lang="en-US" dirty="0">
                <a:solidFill>
                  <a:schemeClr val="accent6">
                    <a:lumMod val="75000"/>
                  </a:schemeClr>
                </a:solidFill>
              </a:rPr>
              <a:t>Laurel.Lapane@marion.k12.fl.us</a:t>
            </a:r>
          </a:p>
        </p:txBody>
      </p:sp>
    </p:spTree>
    <p:extLst>
      <p:ext uri="{BB962C8B-B14F-4D97-AF65-F5344CB8AC3E}">
        <p14:creationId xmlns:p14="http://schemas.microsoft.com/office/powerpoint/2010/main" val="1441385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001" y="1255285"/>
            <a:ext cx="8692399" cy="990600"/>
          </a:xfrm>
        </p:spPr>
        <p:txBody>
          <a:bodyPr>
            <a:normAutofit fontScale="90000"/>
          </a:bodyPr>
          <a:lstStyle/>
          <a:p>
            <a:r>
              <a:rPr lang="en-US" dirty="0"/>
              <a:t>Student &amp; College Activities</a:t>
            </a:r>
          </a:p>
        </p:txBody>
      </p:sp>
      <p:sp>
        <p:nvSpPr>
          <p:cNvPr id="3" name="Text Placeholder 2"/>
          <p:cNvSpPr>
            <a:spLocks noGrp="1"/>
          </p:cNvSpPr>
          <p:nvPr>
            <p:ph type="body" idx="1"/>
          </p:nvPr>
        </p:nvSpPr>
        <p:spPr>
          <a:xfrm>
            <a:off x="649868" y="3336250"/>
            <a:ext cx="3123959" cy="2834832"/>
          </a:xfrm>
          <a:solidFill>
            <a:schemeClr val="bg1"/>
          </a:solidFill>
        </p:spPr>
        <p:txBody>
          <a:bodyPr vert="horz" lIns="91440" tIns="45720" rIns="91440" bIns="45720" rtlCol="0" anchor="t">
            <a:normAutofit fontScale="70000" lnSpcReduction="20000"/>
          </a:bodyPr>
          <a:lstStyle/>
          <a:p>
            <a:endParaRPr lang="en-US" dirty="0">
              <a:ln w="0"/>
              <a:solidFill>
                <a:schemeClr val="accent1"/>
              </a:solidFill>
              <a:effectLst>
                <a:outerShdw blurRad="38100" dist="25400" dir="5400000" algn="ctr" rotWithShape="0">
                  <a:srgbClr val="6E747A">
                    <a:alpha val="43000"/>
                  </a:srgbClr>
                </a:outerShdw>
              </a:effectLst>
            </a:endParaRPr>
          </a:p>
          <a:p>
            <a:endParaRPr lang="en-US" dirty="0">
              <a:ln w="0"/>
              <a:solidFill>
                <a:schemeClr val="accent1"/>
              </a:solidFill>
              <a:effectLst>
                <a:outerShdw blurRad="38100" dist="25400" dir="5400000" algn="ctr" rotWithShape="0">
                  <a:srgbClr val="6E747A">
                    <a:alpha val="43000"/>
                  </a:srgbClr>
                </a:outerShdw>
              </a:effectLst>
            </a:endParaRPr>
          </a:p>
          <a:p>
            <a:pPr algn="ctr"/>
            <a:r>
              <a:rPr lang="en-US" dirty="0">
                <a:ln w="0"/>
                <a:solidFill>
                  <a:schemeClr val="accent1"/>
                </a:solidFill>
                <a:effectLst>
                  <a:outerShdw blurRad="38100" dist="25400" dir="5400000" algn="ctr" rotWithShape="0">
                    <a:srgbClr val="6E747A">
                      <a:alpha val="43000"/>
                    </a:srgbClr>
                  </a:outerShdw>
                </a:effectLst>
              </a:rPr>
              <a:t>Two Types of Competition</a:t>
            </a:r>
            <a:endParaRPr lang="en-US" dirty="0">
              <a:solidFill>
                <a:schemeClr val="accent1"/>
              </a:solidFill>
              <a:cs typeface="Calibri"/>
            </a:endParaRPr>
          </a:p>
          <a:p>
            <a:r>
              <a:rPr lang="en-US" dirty="0">
                <a:ln w="0"/>
                <a:solidFill>
                  <a:schemeClr val="accent1"/>
                </a:solidFill>
                <a:effectLst>
                  <a:outerShdw blurRad="38100" dist="25400" dir="5400000" algn="ctr" rotWithShape="0">
                    <a:srgbClr val="6E747A">
                      <a:alpha val="43000"/>
                    </a:srgbClr>
                  </a:outerShdw>
                </a:effectLst>
                <a:cs typeface="Calibri"/>
              </a:rPr>
              <a:t>Leadership Skills </a:t>
            </a:r>
          </a:p>
          <a:p>
            <a:r>
              <a:rPr lang="en-US" dirty="0">
                <a:ln w="0"/>
                <a:solidFill>
                  <a:schemeClr val="accent1"/>
                </a:solidFill>
                <a:effectLst>
                  <a:outerShdw blurRad="38100" dist="25400" dir="5400000" algn="ctr" rotWithShape="0">
                    <a:srgbClr val="6E747A">
                      <a:alpha val="43000"/>
                    </a:srgbClr>
                  </a:outerShdw>
                </a:effectLst>
                <a:cs typeface="Calibri"/>
              </a:rPr>
              <a:t>Technical Skills</a:t>
            </a:r>
          </a:p>
          <a:p>
            <a:r>
              <a:rPr lang="en-US" dirty="0">
                <a:ln w="0"/>
                <a:solidFill>
                  <a:schemeClr val="accent1"/>
                </a:solidFill>
                <a:effectLst>
                  <a:outerShdw blurRad="38100" dist="25400" dir="5400000" algn="ctr" rotWithShape="0">
                    <a:srgbClr val="6E747A">
                      <a:alpha val="43000"/>
                    </a:srgbClr>
                  </a:outerShdw>
                </a:effectLst>
                <a:cs typeface="Calibri"/>
              </a:rPr>
              <a:t>Advisor is Donald Ray</a:t>
            </a:r>
          </a:p>
          <a:p>
            <a:r>
              <a:rPr lang="en-US" dirty="0">
                <a:ln w="0"/>
                <a:solidFill>
                  <a:schemeClr val="accent1"/>
                </a:solidFill>
                <a:effectLst>
                  <a:outerShdw blurRad="38100" dist="25400" dir="5400000" algn="ctr" rotWithShape="0">
                    <a:srgbClr val="6E747A">
                      <a:alpha val="43000"/>
                    </a:srgbClr>
                  </a:outerShdw>
                </a:effectLst>
                <a:cs typeface="Calibri"/>
              </a:rPr>
              <a:t>Donald.ray@marion.k12.fl.us</a:t>
            </a:r>
          </a:p>
          <a:p>
            <a:endParaRPr lang="en-US" dirty="0">
              <a:ln w="0"/>
              <a:solidFill>
                <a:srgbClr val="2C567A"/>
              </a:solidFill>
              <a:effectLst>
                <a:outerShdw blurRad="38100" dist="25400" dir="5400000" algn="ctr" rotWithShape="0">
                  <a:srgbClr val="6E747A">
                    <a:alpha val="43000"/>
                  </a:srgbClr>
                </a:outerShdw>
              </a:effectLst>
              <a:cs typeface="Calibri"/>
            </a:endParaRPr>
          </a:p>
          <a:p>
            <a:endParaRPr lang="en-US" dirty="0">
              <a:ln w="0"/>
              <a:solidFill>
                <a:srgbClr val="2C567A"/>
              </a:solidFill>
              <a:effectLst>
                <a:outerShdw blurRad="38100" dist="25400" dir="5400000" algn="ctr" rotWithShape="0">
                  <a:srgbClr val="6E747A">
                    <a:alpha val="43000"/>
                  </a:srgbClr>
                </a:outerShdw>
              </a:effectLst>
              <a:cs typeface="Calibri"/>
            </a:endParaRPr>
          </a:p>
          <a:p>
            <a:endParaRPr lang="en-US" dirty="0">
              <a:cs typeface="Calibri"/>
            </a:endParaRPr>
          </a:p>
        </p:txBody>
      </p:sp>
      <p:sp>
        <p:nvSpPr>
          <p:cNvPr id="6" name="Rectangle 5">
            <a:extLst>
              <a:ext uri="{FF2B5EF4-FFF2-40B4-BE49-F238E27FC236}">
                <a16:creationId xmlns:a16="http://schemas.microsoft.com/office/drawing/2014/main" id="{E625CBF5-6024-4F7F-944F-691D0997B281}"/>
              </a:ext>
            </a:extLst>
          </p:cNvPr>
          <p:cNvSpPr/>
          <p:nvPr/>
        </p:nvSpPr>
        <p:spPr>
          <a:xfrm>
            <a:off x="598380" y="6046469"/>
            <a:ext cx="6388100" cy="646331"/>
          </a:xfrm>
          <a:prstGeom prst="rect">
            <a:avLst/>
          </a:prstGeom>
        </p:spPr>
        <p:txBody>
          <a:bodyPr wrap="square" lIns="91440" tIns="45720" rIns="91440" bIns="45720" anchor="t">
            <a:spAutoFit/>
          </a:bodyPr>
          <a:lstStyle/>
          <a:p>
            <a:pPr lvl="1"/>
            <a:r>
              <a:rPr lang="en-US">
                <a:solidFill>
                  <a:schemeClr val="bg1"/>
                </a:solidFill>
              </a:rPr>
              <a:t>Laurel </a:t>
            </a:r>
            <a:r>
              <a:rPr lang="en-US" err="1">
                <a:solidFill>
                  <a:schemeClr val="bg1"/>
                </a:solidFill>
              </a:rPr>
              <a:t>Lapane</a:t>
            </a:r>
            <a:r>
              <a:rPr lang="en-US">
                <a:solidFill>
                  <a:schemeClr val="bg1"/>
                </a:solidFill>
              </a:rPr>
              <a:t>, Coordinator of Student Services</a:t>
            </a:r>
            <a:endParaRPr lang="en-US" err="1">
              <a:solidFill>
                <a:schemeClr val="bg1"/>
              </a:solidFill>
              <a:cs typeface="Calibri"/>
            </a:endParaRPr>
          </a:p>
          <a:p>
            <a:pPr lvl="1"/>
            <a:r>
              <a:rPr lang="en-US">
                <a:solidFill>
                  <a:schemeClr val="bg1"/>
                </a:solidFill>
              </a:rPr>
              <a:t>Laurel.lapane@marion.k12.fl.us</a:t>
            </a:r>
          </a:p>
        </p:txBody>
      </p:sp>
      <p:sp>
        <p:nvSpPr>
          <p:cNvPr id="9" name="Text Placeholder 2">
            <a:extLst>
              <a:ext uri="{FF2B5EF4-FFF2-40B4-BE49-F238E27FC236}">
                <a16:creationId xmlns:a16="http://schemas.microsoft.com/office/drawing/2014/main" id="{E0662005-1C25-411D-B42B-30E4F8447FA6}"/>
              </a:ext>
            </a:extLst>
          </p:cNvPr>
          <p:cNvSpPr txBox="1">
            <a:spLocks/>
          </p:cNvSpPr>
          <p:nvPr/>
        </p:nvSpPr>
        <p:spPr>
          <a:xfrm>
            <a:off x="4508712" y="1926177"/>
            <a:ext cx="4164318" cy="3710851"/>
          </a:xfrm>
          <a:prstGeom prst="rect">
            <a:avLst/>
          </a:prstGeom>
          <a:solidFill>
            <a:schemeClr val="bg1"/>
          </a:solidFill>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b="1" u="sng" dirty="0">
                <a:ln w="0"/>
                <a:solidFill>
                  <a:schemeClr val="accent1"/>
                </a:solidFill>
                <a:effectLst>
                  <a:outerShdw blurRad="38100" dist="25400" dir="5400000" algn="ctr" rotWithShape="0">
                    <a:srgbClr val="6E747A">
                      <a:alpha val="43000"/>
                    </a:srgbClr>
                  </a:outerShdw>
                </a:effectLst>
                <a:cs typeface="Calibri"/>
              </a:rPr>
              <a:t>Calendar Information</a:t>
            </a:r>
          </a:p>
          <a:p>
            <a:pPr marL="457200" indent="-457200" algn="l">
              <a:buChar char="•"/>
            </a:pPr>
            <a:r>
              <a:rPr lang="en-US" dirty="0">
                <a:ln w="0"/>
                <a:solidFill>
                  <a:schemeClr val="accent1"/>
                </a:solidFill>
                <a:effectLst>
                  <a:outerShdw blurRad="38100" dist="25400" dir="5400000" algn="ctr" rotWithShape="0">
                    <a:srgbClr val="6E747A">
                      <a:alpha val="43000"/>
                    </a:srgbClr>
                  </a:outerShdw>
                </a:effectLst>
                <a:cs typeface="Calibri"/>
              </a:rPr>
              <a:t>Student Appreciation Days</a:t>
            </a:r>
          </a:p>
          <a:p>
            <a:pPr marL="457200" indent="-457200" algn="l">
              <a:buChar char="•"/>
            </a:pPr>
            <a:r>
              <a:rPr lang="en-US" dirty="0">
                <a:ln w="0"/>
                <a:solidFill>
                  <a:schemeClr val="accent1"/>
                </a:solidFill>
                <a:effectLst>
                  <a:outerShdw blurRad="38100" dist="25400" dir="5400000" algn="ctr" rotWithShape="0">
                    <a:srgbClr val="6E747A">
                      <a:alpha val="43000"/>
                    </a:srgbClr>
                  </a:outerShdw>
                </a:effectLst>
                <a:cs typeface="Calibri"/>
              </a:rPr>
              <a:t>Student Resource Room</a:t>
            </a:r>
            <a:endParaRPr lang="en-US" dirty="0">
              <a:ln w="0"/>
              <a:solidFill>
                <a:schemeClr val="accent1"/>
              </a:solidFill>
              <a:effectLst>
                <a:outerShdw blurRad="38100" dist="25400" dir="5400000" algn="ctr" rotWithShape="0">
                  <a:srgbClr val="6E747A">
                    <a:alpha val="43000"/>
                  </a:srgbClr>
                </a:outerShdw>
              </a:effectLst>
              <a:ea typeface="Calibri"/>
              <a:cs typeface="Calibri"/>
            </a:endParaRPr>
          </a:p>
          <a:p>
            <a:pPr marL="457200" indent="-457200" algn="l">
              <a:buChar char="•"/>
            </a:pPr>
            <a:r>
              <a:rPr lang="en-US" dirty="0">
                <a:ln w="0"/>
                <a:solidFill>
                  <a:schemeClr val="accent1"/>
                </a:solidFill>
                <a:effectLst>
                  <a:outerShdw blurRad="38100" dist="25400" dir="5400000" algn="ctr" rotWithShape="0">
                    <a:srgbClr val="6E747A">
                      <a:alpha val="43000"/>
                    </a:srgbClr>
                  </a:outerShdw>
                </a:effectLst>
                <a:cs typeface="Calibri"/>
              </a:rPr>
              <a:t>Guest Speakers</a:t>
            </a:r>
          </a:p>
          <a:p>
            <a:pPr marL="457200" indent="-457200" algn="l">
              <a:buChar char="•"/>
            </a:pPr>
            <a:r>
              <a:rPr lang="en-US" dirty="0">
                <a:ln w="0"/>
                <a:solidFill>
                  <a:schemeClr val="accent1"/>
                </a:solidFill>
                <a:effectLst>
                  <a:outerShdw blurRad="38100" dist="25400" dir="5400000" algn="ctr" rotWithShape="0">
                    <a:srgbClr val="6E747A">
                      <a:alpha val="43000"/>
                    </a:srgbClr>
                  </a:outerShdw>
                </a:effectLst>
                <a:cs typeface="Calibri"/>
              </a:rPr>
              <a:t>Volunteer at Information Sessions</a:t>
            </a:r>
          </a:p>
          <a:p>
            <a:pPr marL="457200" indent="-457200" algn="l">
              <a:buChar char="•"/>
            </a:pPr>
            <a:r>
              <a:rPr lang="en-US" dirty="0">
                <a:ln w="0"/>
                <a:solidFill>
                  <a:schemeClr val="accent1"/>
                </a:solidFill>
                <a:effectLst>
                  <a:outerShdw blurRad="38100" dist="25400" dir="5400000" algn="ctr" rotWithShape="0">
                    <a:srgbClr val="6E747A">
                      <a:alpha val="43000"/>
                    </a:srgbClr>
                  </a:outerShdw>
                </a:effectLst>
                <a:cs typeface="Calibri"/>
              </a:rPr>
              <a:t>Career Fairs/Industry Connections</a:t>
            </a:r>
          </a:p>
          <a:p>
            <a:pPr marL="457200" indent="-457200" algn="l">
              <a:buChar char="•"/>
            </a:pPr>
            <a:r>
              <a:rPr lang="en-US" dirty="0">
                <a:ln w="0"/>
                <a:solidFill>
                  <a:schemeClr val="accent1"/>
                </a:solidFill>
                <a:effectLst>
                  <a:outerShdw blurRad="38100" dist="25400" dir="5400000" algn="ctr" rotWithShape="0">
                    <a:srgbClr val="6E747A">
                      <a:alpha val="43000"/>
                    </a:srgbClr>
                  </a:outerShdw>
                </a:effectLst>
                <a:cs typeface="Calibri"/>
              </a:rPr>
              <a:t>Resume Help</a:t>
            </a:r>
          </a:p>
          <a:p>
            <a:pPr marL="457200" indent="-457200" algn="l">
              <a:buChar char="•"/>
            </a:pPr>
            <a:r>
              <a:rPr lang="en-US" dirty="0">
                <a:ln w="0"/>
                <a:solidFill>
                  <a:schemeClr val="accent1"/>
                </a:solidFill>
                <a:effectLst>
                  <a:outerShdw blurRad="38100" dist="25400" dir="5400000" algn="ctr" rotWithShape="0">
                    <a:srgbClr val="6E747A">
                      <a:alpha val="43000"/>
                    </a:srgbClr>
                  </a:outerShdw>
                </a:effectLst>
                <a:cs typeface="Calibri"/>
              </a:rPr>
              <a:t>WE ARE STUDENT FOCUSED!!</a:t>
            </a:r>
          </a:p>
          <a:p>
            <a:pPr marL="457200" indent="-457200" algn="l">
              <a:buChar char="•"/>
            </a:pPr>
            <a:endParaRPr lang="en-US" sz="3500" dirty="0">
              <a:ln w="0"/>
              <a:solidFill>
                <a:schemeClr val="accent1"/>
              </a:solidFill>
              <a:effectLst>
                <a:outerShdw blurRad="38100" dist="25400" dir="5400000" algn="ctr" rotWithShape="0">
                  <a:srgbClr val="6E747A">
                    <a:alpha val="43000"/>
                  </a:srgbClr>
                </a:outerShdw>
              </a:effectLst>
              <a:cs typeface="Calibri"/>
            </a:endParaRPr>
          </a:p>
          <a:p>
            <a:endParaRPr lang="en-US" sz="3500" dirty="0">
              <a:ln w="0"/>
              <a:solidFill>
                <a:schemeClr val="accent1"/>
              </a:solidFill>
              <a:effectLst>
                <a:outerShdw blurRad="38100" dist="25400" dir="5400000" algn="ctr" rotWithShape="0">
                  <a:srgbClr val="6E747A">
                    <a:alpha val="43000"/>
                  </a:srgbClr>
                </a:outerShdw>
              </a:effectLst>
              <a:cs typeface="Calibri"/>
            </a:endParaRPr>
          </a:p>
        </p:txBody>
      </p:sp>
      <p:sp>
        <p:nvSpPr>
          <p:cNvPr id="11" name="Rectangle 10">
            <a:extLst>
              <a:ext uri="{FF2B5EF4-FFF2-40B4-BE49-F238E27FC236}">
                <a16:creationId xmlns:a16="http://schemas.microsoft.com/office/drawing/2014/main" id="{EA23B2D4-8E87-45B8-AA7C-0276C0149D85}"/>
              </a:ext>
            </a:extLst>
          </p:cNvPr>
          <p:cNvSpPr/>
          <p:nvPr/>
        </p:nvSpPr>
        <p:spPr>
          <a:xfrm>
            <a:off x="3020224" y="4357556"/>
            <a:ext cx="4703428" cy="307777"/>
          </a:xfrm>
          <a:prstGeom prst="rect">
            <a:avLst/>
          </a:prstGeom>
        </p:spPr>
        <p:txBody>
          <a:bodyPr wrap="square" lIns="91440" tIns="45720" rIns="91440" bIns="45720" anchor="t">
            <a:spAutoFit/>
          </a:bodyPr>
          <a:lstStyle/>
          <a:p>
            <a:endParaRPr lang="en-US" sz="1400">
              <a:solidFill>
                <a:schemeClr val="bg1"/>
              </a:solidFill>
              <a:cs typeface="Calibri"/>
            </a:endParaRPr>
          </a:p>
        </p:txBody>
      </p:sp>
      <p:sp>
        <p:nvSpPr>
          <p:cNvPr id="12" name="Rectangle 11">
            <a:extLst>
              <a:ext uri="{FF2B5EF4-FFF2-40B4-BE49-F238E27FC236}">
                <a16:creationId xmlns:a16="http://schemas.microsoft.com/office/drawing/2014/main" id="{FBF24E08-1E05-44F2-A3B1-DE2C6A544068}"/>
              </a:ext>
            </a:extLst>
          </p:cNvPr>
          <p:cNvSpPr/>
          <p:nvPr/>
        </p:nvSpPr>
        <p:spPr>
          <a:xfrm>
            <a:off x="4370083" y="2978556"/>
            <a:ext cx="4441577" cy="338554"/>
          </a:xfrm>
          <a:prstGeom prst="rect">
            <a:avLst/>
          </a:prstGeom>
        </p:spPr>
        <p:txBody>
          <a:bodyPr wrap="square" lIns="91440" tIns="45720" rIns="91440" bIns="45720" anchor="t">
            <a:spAutoFit/>
          </a:bodyPr>
          <a:lstStyle/>
          <a:p>
            <a:endParaRPr lang="en-US" sz="1600">
              <a:solidFill>
                <a:schemeClr val="bg1"/>
              </a:solidFill>
              <a:cs typeface="Calibri"/>
            </a:endParaRPr>
          </a:p>
        </p:txBody>
      </p:sp>
      <p:pic>
        <p:nvPicPr>
          <p:cNvPr id="16" name="Picture 15" descr="SkillsUSA - Wikipedia">
            <a:extLst>
              <a:ext uri="{FF2B5EF4-FFF2-40B4-BE49-F238E27FC236}">
                <a16:creationId xmlns:a16="http://schemas.microsoft.com/office/drawing/2014/main" id="{F35B693E-1A18-6412-1EE2-FF4ABDC481F9}"/>
              </a:ext>
            </a:extLst>
          </p:cNvPr>
          <p:cNvPicPr>
            <a:picLocks noChangeAspect="1"/>
          </p:cNvPicPr>
          <p:nvPr/>
        </p:nvPicPr>
        <p:blipFill>
          <a:blip r:embed="rId3"/>
          <a:stretch>
            <a:fillRect/>
          </a:stretch>
        </p:blipFill>
        <p:spPr>
          <a:xfrm>
            <a:off x="696042" y="2378899"/>
            <a:ext cx="3165072" cy="1591157"/>
          </a:xfrm>
          <a:prstGeom prst="rect">
            <a:avLst/>
          </a:prstGeom>
        </p:spPr>
      </p:pic>
      <p:pic>
        <p:nvPicPr>
          <p:cNvPr id="18" name="Picture 17" descr="National Technical Honor Society ...">
            <a:extLst>
              <a:ext uri="{FF2B5EF4-FFF2-40B4-BE49-F238E27FC236}">
                <a16:creationId xmlns:a16="http://schemas.microsoft.com/office/drawing/2014/main" id="{08902DBC-1AE2-911C-F2E5-F5DFB54DB611}"/>
              </a:ext>
            </a:extLst>
          </p:cNvPr>
          <p:cNvPicPr>
            <a:picLocks noChangeAspect="1"/>
          </p:cNvPicPr>
          <p:nvPr/>
        </p:nvPicPr>
        <p:blipFill>
          <a:blip r:embed="rId4"/>
          <a:stretch>
            <a:fillRect/>
          </a:stretch>
        </p:blipFill>
        <p:spPr>
          <a:xfrm>
            <a:off x="9104513" y="1180678"/>
            <a:ext cx="2789378" cy="2789378"/>
          </a:xfrm>
          <a:prstGeom prst="rect">
            <a:avLst/>
          </a:prstGeom>
        </p:spPr>
      </p:pic>
      <p:sp>
        <p:nvSpPr>
          <p:cNvPr id="19" name="Rectangle 18">
            <a:extLst>
              <a:ext uri="{FF2B5EF4-FFF2-40B4-BE49-F238E27FC236}">
                <a16:creationId xmlns:a16="http://schemas.microsoft.com/office/drawing/2014/main" id="{001303D7-3406-A12E-61CB-1AA300269CE7}"/>
              </a:ext>
            </a:extLst>
          </p:cNvPr>
          <p:cNvSpPr/>
          <p:nvPr/>
        </p:nvSpPr>
        <p:spPr>
          <a:xfrm>
            <a:off x="9102510" y="3894431"/>
            <a:ext cx="2787570" cy="223777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cs typeface="Calibri"/>
            </a:endParaRPr>
          </a:p>
        </p:txBody>
      </p:sp>
      <p:sp>
        <p:nvSpPr>
          <p:cNvPr id="20" name="TextBox 19">
            <a:extLst>
              <a:ext uri="{FF2B5EF4-FFF2-40B4-BE49-F238E27FC236}">
                <a16:creationId xmlns:a16="http://schemas.microsoft.com/office/drawing/2014/main" id="{6CC147E2-A823-4072-ADD2-09C90A288650}"/>
              </a:ext>
            </a:extLst>
          </p:cNvPr>
          <p:cNvSpPr txBox="1"/>
          <p:nvPr/>
        </p:nvSpPr>
        <p:spPr>
          <a:xfrm>
            <a:off x="9063400" y="3973709"/>
            <a:ext cx="2834210"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cs typeface="Calibri"/>
              </a:rPr>
              <a:t>Graduating Students with a 3.5 GPA or higher &amp; 95% </a:t>
            </a:r>
            <a:endParaRPr lang="en-US" b="1" dirty="0">
              <a:cs typeface="Calibri"/>
            </a:endParaRPr>
          </a:p>
          <a:p>
            <a:pPr algn="ctr"/>
            <a:r>
              <a:rPr lang="en-US" sz="1600" b="1" dirty="0">
                <a:cs typeface="Calibri"/>
              </a:rPr>
              <a:t>attendance rate</a:t>
            </a:r>
            <a:endParaRPr lang="en-US" b="1" dirty="0">
              <a:cs typeface="Calibri"/>
            </a:endParaRPr>
          </a:p>
          <a:p>
            <a:pPr algn="ctr"/>
            <a:r>
              <a:rPr lang="en-US" sz="1600" b="1" dirty="0">
                <a:cs typeface="Calibri"/>
              </a:rPr>
              <a:t>$40 Membership Fee</a:t>
            </a:r>
          </a:p>
          <a:p>
            <a:pPr algn="ctr"/>
            <a:r>
              <a:rPr lang="en-US" sz="1600" b="1" dirty="0">
                <a:cs typeface="Calibri"/>
              </a:rPr>
              <a:t>Advisor Kim Heitmuller</a:t>
            </a:r>
          </a:p>
          <a:p>
            <a:pPr algn="ctr"/>
            <a:r>
              <a:rPr lang="en-US" sz="1600" b="1" dirty="0" err="1">
                <a:cs typeface="Calibri"/>
              </a:rPr>
              <a:t>Kim.Heitmuller</a:t>
            </a:r>
            <a:r>
              <a:rPr lang="en-US" sz="1600" b="1" dirty="0">
                <a:cs typeface="Calibri"/>
              </a:rPr>
              <a:t>@</a:t>
            </a:r>
          </a:p>
          <a:p>
            <a:pPr algn="ctr"/>
            <a:r>
              <a:rPr lang="en-US" sz="1600" b="1" dirty="0">
                <a:cs typeface="Calibri"/>
              </a:rPr>
              <a:t>Marion.k12.fl.us</a:t>
            </a:r>
          </a:p>
          <a:p>
            <a:pPr algn="ctr"/>
            <a:endParaRPr lang="en-US" b="1" dirty="0">
              <a:cs typeface="Calibri"/>
            </a:endParaRPr>
          </a:p>
        </p:txBody>
      </p:sp>
    </p:spTree>
    <p:extLst>
      <p:ext uri="{BB962C8B-B14F-4D97-AF65-F5344CB8AC3E}">
        <p14:creationId xmlns:p14="http://schemas.microsoft.com/office/powerpoint/2010/main" val="767762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etropolita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088685040FB8B429A88F3503A9333EC" ma:contentTypeVersion="33" ma:contentTypeDescription="Create a new document." ma:contentTypeScope="" ma:versionID="941c1976f83fa506d55bcbba078588eb">
  <xsd:schema xmlns:xsd="http://www.w3.org/2001/XMLSchema" xmlns:xs="http://www.w3.org/2001/XMLSchema" xmlns:p="http://schemas.microsoft.com/office/2006/metadata/properties" xmlns:ns3="bf82fda8-1813-43c1-a51c-17267f66cb66" xmlns:ns4="f6f659b8-4d91-4aab-9899-989ce7eccb2b" targetNamespace="http://schemas.microsoft.com/office/2006/metadata/properties" ma:root="true" ma:fieldsID="4d02db3577052d874f22cff13110b7a5" ns3:_="" ns4:_="">
    <xsd:import namespace="bf82fda8-1813-43c1-a51c-17267f66cb66"/>
    <xsd:import namespace="f6f659b8-4d91-4aab-9899-989ce7eccb2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NotebookType" minOccurs="0"/>
                <xsd:element ref="ns4:FolderType" minOccurs="0"/>
                <xsd:element ref="ns4:Owner" minOccurs="0"/>
                <xsd:element ref="ns4:DefaultSectionNames" minOccurs="0"/>
                <xsd:element ref="ns4:Templates" minOccurs="0"/>
                <xsd:element ref="ns4:CultureName"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Has_Teacher_Only_SectionGroup" minOccurs="0"/>
                <xsd:element ref="ns4:Is_Collaboration_Space_Locked"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82fda8-1813-43c1-a51c-17267f66cb6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f659b8-4d91-4aab-9899-989ce7eccb2b"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NotebookType" ma:index="13" nillable="true" ma:displayName="Notebook Type" ma:internalName="NotebookType">
      <xsd:simpleType>
        <xsd:restriction base="dms:Text"/>
      </xsd:simpleType>
    </xsd:element>
    <xsd:element name="FolderType" ma:index="14" nillable="true" ma:displayName="Folder Type" ma:internalName="FolderType">
      <xsd:simpleType>
        <xsd:restriction base="dms:Text"/>
      </xsd:simpleType>
    </xsd:element>
    <xsd:element name="Owner" ma:index="15"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6" nillable="true" ma:displayName="Default Section Names" ma:internalName="DefaultSectionNames">
      <xsd:simpleType>
        <xsd:restriction base="dms:Note">
          <xsd:maxLength value="255"/>
        </xsd:restriction>
      </xsd:simpleType>
    </xsd:element>
    <xsd:element name="Templates" ma:index="17" nillable="true" ma:displayName="Templates" ma:internalName="Templates">
      <xsd:simpleType>
        <xsd:restriction base="dms:Note">
          <xsd:maxLength value="255"/>
        </xsd:restriction>
      </xsd:simpleType>
    </xsd:element>
    <xsd:element name="CultureName" ma:index="18" nillable="true" ma:displayName="Culture Name" ma:internalName="CultureName">
      <xsd:simpleType>
        <xsd:restriction base="dms:Text"/>
      </xsd:simpleType>
    </xsd:element>
    <xsd:element name="AppVersion" ma:index="19" nillable="true" ma:displayName="App Version" ma:internalName="AppVersion">
      <xsd:simpleType>
        <xsd:restriction base="dms:Text"/>
      </xsd:simpleType>
    </xsd:element>
    <xsd:element name="Teachers" ma:index="20"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21"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22"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3" nillable="true" ma:displayName="Invited Teachers" ma:internalName="Invited_Teachers">
      <xsd:simpleType>
        <xsd:restriction base="dms:Note">
          <xsd:maxLength value="255"/>
        </xsd:restriction>
      </xsd:simpleType>
    </xsd:element>
    <xsd:element name="Invited_Students" ma:index="24" nillable="true" ma:displayName="Invited Students" ma:internalName="Invited_Students">
      <xsd:simpleType>
        <xsd:restriction base="dms:Note">
          <xsd:maxLength value="255"/>
        </xsd:restriction>
      </xsd:simpleType>
    </xsd:element>
    <xsd:element name="Self_Registration_Enabled" ma:index="25" nillable="true" ma:displayName="Self Registration Enabled" ma:internalName="Self_Registration_Enabled">
      <xsd:simpleType>
        <xsd:restriction base="dms:Boolean"/>
      </xsd:simpleType>
    </xsd:element>
    <xsd:element name="Has_Teacher_Only_SectionGroup" ma:index="26" nillable="true" ma:displayName="Has Teacher Only SectionGroup" ma:internalName="Has_Teacher_Only_SectionGroup">
      <xsd:simpleType>
        <xsd:restriction base="dms:Boolean"/>
      </xsd:simpleType>
    </xsd:element>
    <xsd:element name="Is_Collaboration_Space_Locked" ma:index="27" nillable="true" ma:displayName="Is Collaboration Space Locked" ma:internalName="Is_Collaboration_Space_Locked">
      <xsd:simpleType>
        <xsd:restriction base="dms:Boolean"/>
      </xsd:simpleType>
    </xsd:element>
    <xsd:element name="MediaServiceDateTaken" ma:index="28" nillable="true" ma:displayName="MediaServiceDateTaken" ma:description="" ma:hidden="true" ma:internalName="MediaServiceDateTaken" ma:readOnly="true">
      <xsd:simpleType>
        <xsd:restriction base="dms:Text"/>
      </xsd:simpleType>
    </xsd:element>
    <xsd:element name="MediaServiceAutoTags" ma:index="29" nillable="true" ma:displayName="MediaServiceAutoTags" ma:description="" ma:internalName="MediaServiceAutoTags" ma:readOnly="true">
      <xsd:simpleType>
        <xsd:restriction base="dms:Text"/>
      </xsd:simpleType>
    </xsd:element>
    <xsd:element name="MediaServiceOCR" ma:index="30" nillable="true" ma:displayName="MediaServiceOCR" ma:internalName="MediaServiceOCR" ma:readOnly="true">
      <xsd:simpleType>
        <xsd:restriction base="dms:Note">
          <xsd:maxLength value="255"/>
        </xsd:restriction>
      </xsd:simpleType>
    </xsd:element>
    <xsd:element name="MediaServiceLocation" ma:index="31" nillable="true" ma:displayName="MediaServiceLocation" ma:internalName="MediaServiceLocation" ma:readOnly="true">
      <xsd:simpleType>
        <xsd:restriction base="dms:Text"/>
      </xsd:simpleType>
    </xsd:element>
    <xsd:element name="MediaServiceGenerationTime" ma:index="32" nillable="true" ma:displayName="MediaServiceGenerationTime" ma:hidden="true" ma:internalName="MediaServiceGenerationTime" ma:readOnly="true">
      <xsd:simpleType>
        <xsd:restriction base="dms:Text"/>
      </xsd:simpleType>
    </xsd:element>
    <xsd:element name="MediaServiceEventHashCode" ma:index="33" nillable="true" ma:displayName="MediaServiceEventHashCode" ma:hidden="true" ma:internalName="MediaServiceEventHashCode" ma:readOnly="true">
      <xsd:simpleType>
        <xsd:restriction base="dms:Text"/>
      </xsd:simpleType>
    </xsd:element>
    <xsd:element name="MediaServiceAutoKeyPoints" ma:index="34" nillable="true" ma:displayName="MediaServiceAutoKeyPoints" ma:hidden="true" ma:internalName="MediaServiceAutoKeyPoints" ma:readOnly="true">
      <xsd:simpleType>
        <xsd:restriction base="dms:Note"/>
      </xsd:simpleType>
    </xsd:element>
    <xsd:element name="MediaServiceKeyPoints" ma:index="35" nillable="true" ma:displayName="KeyPoints" ma:internalName="MediaServiceKeyPoints" ma:readOnly="true">
      <xsd:simpleType>
        <xsd:restriction base="dms:Note">
          <xsd:maxLength value="255"/>
        </xsd:restriction>
      </xsd:simpleType>
    </xsd:element>
    <xsd:element name="MediaLengthInSeconds" ma:index="36" nillable="true" ma:displayName="MediaLengthInSeconds" ma:hidden="true" ma:internalName="MediaLengthInSeconds" ma:readOnly="true">
      <xsd:simpleType>
        <xsd:restriction base="dms:Unknown"/>
      </xsd:simpleType>
    </xsd:element>
    <xsd:element name="_activity" ma:index="37" nillable="true" ma:displayName="_activity" ma:hidden="true" ma:internalName="_activity">
      <xsd:simpleType>
        <xsd:restriction base="dms:Note"/>
      </xsd:simpleType>
    </xsd:element>
    <xsd:element name="MediaServiceObjectDetectorVersions" ma:index="38" nillable="true" ma:displayName="MediaServiceObjectDetectorVersions" ma:description="" ma:hidden="true" ma:indexed="true" ma:internalName="MediaServiceObjectDetectorVersions" ma:readOnly="true">
      <xsd:simpleType>
        <xsd:restriction base="dms:Text"/>
      </xsd:simpleType>
    </xsd:element>
    <xsd:element name="MediaServiceSystemTags" ma:index="39" nillable="true" ma:displayName="MediaServiceSystemTags" ma:hidden="true" ma:internalName="MediaServiceSystemTags" ma:readOnly="true">
      <xsd:simpleType>
        <xsd:restriction base="dms:Note"/>
      </xsd:simpleType>
    </xsd:element>
    <xsd:element name="MediaServiceSearchProperties" ma:index="4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f6f659b8-4d91-4aab-9899-989ce7eccb2b" xsi:nil="true"/>
    <Has_Teacher_Only_SectionGroup xmlns="f6f659b8-4d91-4aab-9899-989ce7eccb2b" xsi:nil="true"/>
    <CultureName xmlns="f6f659b8-4d91-4aab-9899-989ce7eccb2b" xsi:nil="true"/>
    <Students xmlns="f6f659b8-4d91-4aab-9899-989ce7eccb2b">
      <UserInfo>
        <DisplayName/>
        <AccountId xsi:nil="true"/>
        <AccountType/>
      </UserInfo>
    </Students>
    <DefaultSectionNames xmlns="f6f659b8-4d91-4aab-9899-989ce7eccb2b" xsi:nil="true"/>
    <Templates xmlns="f6f659b8-4d91-4aab-9899-989ce7eccb2b" xsi:nil="true"/>
    <Self_Registration_Enabled xmlns="f6f659b8-4d91-4aab-9899-989ce7eccb2b" xsi:nil="true"/>
    <Teachers xmlns="f6f659b8-4d91-4aab-9899-989ce7eccb2b">
      <UserInfo>
        <DisplayName/>
        <AccountId xsi:nil="true"/>
        <AccountType/>
      </UserInfo>
    </Teachers>
    <Is_Collaboration_Space_Locked xmlns="f6f659b8-4d91-4aab-9899-989ce7eccb2b" xsi:nil="true"/>
    <NotebookType xmlns="f6f659b8-4d91-4aab-9899-989ce7eccb2b" xsi:nil="true"/>
    <AppVersion xmlns="f6f659b8-4d91-4aab-9899-989ce7eccb2b" xsi:nil="true"/>
    <Invited_Students xmlns="f6f659b8-4d91-4aab-9899-989ce7eccb2b" xsi:nil="true"/>
    <FolderType xmlns="f6f659b8-4d91-4aab-9899-989ce7eccb2b" xsi:nil="true"/>
    <Owner xmlns="f6f659b8-4d91-4aab-9899-989ce7eccb2b">
      <UserInfo>
        <DisplayName/>
        <AccountId xsi:nil="true"/>
        <AccountType/>
      </UserInfo>
    </Owner>
    <Student_Groups xmlns="f6f659b8-4d91-4aab-9899-989ce7eccb2b">
      <UserInfo>
        <DisplayName/>
        <AccountId xsi:nil="true"/>
        <AccountType/>
      </UserInfo>
    </Student_Groups>
    <Invited_Teachers xmlns="f6f659b8-4d91-4aab-9899-989ce7eccb2b" xsi:nil="true"/>
  </documentManagement>
</p:properties>
</file>

<file path=customXml/itemProps1.xml><?xml version="1.0" encoding="utf-8"?>
<ds:datastoreItem xmlns:ds="http://schemas.openxmlformats.org/officeDocument/2006/customXml" ds:itemID="{B0C07E3D-60A7-4F4E-8208-D9CCD01982CB}">
  <ds:schemaRefs>
    <ds:schemaRef ds:uri="http://schemas.microsoft.com/sharepoint/v3/contenttype/forms"/>
  </ds:schemaRefs>
</ds:datastoreItem>
</file>

<file path=customXml/itemProps2.xml><?xml version="1.0" encoding="utf-8"?>
<ds:datastoreItem xmlns:ds="http://schemas.openxmlformats.org/officeDocument/2006/customXml" ds:itemID="{695AFD4A-625D-40FE-A051-1E34676509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82fda8-1813-43c1-a51c-17267f66cb66"/>
    <ds:schemaRef ds:uri="f6f659b8-4d91-4aab-9899-989ce7eccb2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EA9B47F-3DD8-4645-81DC-B88780643C07}">
  <ds:schemaRefs>
    <ds:schemaRef ds:uri="http://purl.org/dc/terms/"/>
    <ds:schemaRef ds:uri="http://schemas.openxmlformats.org/package/2006/metadata/core-properties"/>
    <ds:schemaRef ds:uri="f6f659b8-4d91-4aab-9899-989ce7eccb2b"/>
    <ds:schemaRef ds:uri="http://schemas.microsoft.com/office/2006/documentManagement/types"/>
    <ds:schemaRef ds:uri="http://schemas.microsoft.com/office/infopath/2007/PartnerControls"/>
    <ds:schemaRef ds:uri="http://purl.org/dc/elements/1.1/"/>
    <ds:schemaRef ds:uri="http://schemas.microsoft.com/office/2006/metadata/properties"/>
    <ds:schemaRef ds:uri="bf82fda8-1813-43c1-a51c-17267f66cb66"/>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TM03457491[[fn=Metropolitan]]</Template>
  <TotalTime>182</TotalTime>
  <Words>1877</Words>
  <Application>Microsoft Office PowerPoint</Application>
  <PresentationFormat>Widescreen</PresentationFormat>
  <Paragraphs>247</Paragraphs>
  <Slides>31</Slides>
  <Notes>18</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Metropolitan</vt:lpstr>
      <vt:lpstr>Marion Technical College  Student Orientation</vt:lpstr>
      <vt:lpstr>Campus information  Mariontc.edu</vt:lpstr>
      <vt:lpstr>Financial Aid</vt:lpstr>
      <vt:lpstr>Satisfactory  Academic PROGRESS (SAP)</vt:lpstr>
      <vt:lpstr>CLOCK HOUR PROGRAMS</vt:lpstr>
      <vt:lpstr>FOCUS – Grades and finance   </vt:lpstr>
      <vt:lpstr>Protecting Your Private Information  </vt:lpstr>
      <vt:lpstr>Basic Skills Requirement </vt:lpstr>
      <vt:lpstr>Student &amp; College Activities</vt:lpstr>
      <vt:lpstr>STUDENT SUPPORT</vt:lpstr>
      <vt:lpstr>Graduation</vt:lpstr>
      <vt:lpstr>Wearable technology</vt:lpstr>
      <vt:lpstr>PowerPoint Presentation</vt:lpstr>
      <vt:lpstr> Available at the Front Desk      MTC’s website:  mariontc.edu            Found by clicking &gt; Admissions/Plans and Procedures</vt:lpstr>
      <vt:lpstr>A.L.I.C.E. Protocol Drill</vt:lpstr>
      <vt:lpstr>PowerPoint Presentation</vt:lpstr>
      <vt:lpstr>PowerPoint Presentation</vt:lpstr>
      <vt:lpstr>You Should Know:</vt:lpstr>
      <vt:lpstr>See Something, Say Something</vt:lpstr>
      <vt:lpstr>How do I submit a tip?</vt:lpstr>
      <vt:lpstr>How do I submit a tip?</vt:lpstr>
      <vt:lpstr>How do I submit a tip?</vt:lpstr>
      <vt:lpstr>How do I submit a tip in the app?</vt:lpstr>
      <vt:lpstr>How do I submit a tip?</vt:lpstr>
      <vt:lpstr>How do I submit a tip?</vt:lpstr>
      <vt:lpstr>How do I submit a tip?</vt:lpstr>
      <vt:lpstr>How do I submit a tip?</vt:lpstr>
      <vt:lpstr>How do I submit a tip?</vt:lpstr>
      <vt:lpstr>PowerPoint Presentation</vt:lpstr>
      <vt:lpstr>Questions?  </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Marion Technical College  Student Orientation</dc:title>
  <dc:creator>Martsolf, Kim - Marion Technical College</dc:creator>
  <cp:lastModifiedBy>Martsolf, Kim - Marion Technical College</cp:lastModifiedBy>
  <cp:revision>181</cp:revision>
  <dcterms:created xsi:type="dcterms:W3CDTF">2023-06-19T20:34:16Z</dcterms:created>
  <dcterms:modified xsi:type="dcterms:W3CDTF">2026-08-05T15:35:39Z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0x0101008088685040FB8B429A88F3503A9333EC</vt:lpwstr>
  </property>
</Properties>
</file>